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66" r:id="rId3"/>
    <p:sldId id="256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7" r:id="rId12"/>
    <p:sldId id="275" r:id="rId13"/>
    <p:sldId id="276" r:id="rId14"/>
    <p:sldId id="293" r:id="rId15"/>
    <p:sldId id="278" r:id="rId16"/>
    <p:sldId id="280" r:id="rId17"/>
    <p:sldId id="279" r:id="rId18"/>
    <p:sldId id="289" r:id="rId19"/>
    <p:sldId id="281" r:id="rId20"/>
    <p:sldId id="283" r:id="rId21"/>
    <p:sldId id="291" r:id="rId22"/>
    <p:sldId id="290" r:id="rId23"/>
    <p:sldId id="288" r:id="rId24"/>
    <p:sldId id="287" r:id="rId25"/>
    <p:sldId id="286" r:id="rId26"/>
    <p:sldId id="285" r:id="rId27"/>
    <p:sldId id="284" r:id="rId28"/>
    <p:sldId id="282" r:id="rId29"/>
    <p:sldId id="267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50" d="100"/>
          <a:sy n="150" d="100"/>
        </p:scale>
        <p:origin x="624" y="-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42A504-30E8-234B-8BE6-553C8F2EA1C4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CC94B4-B571-D348-84A1-2FCD4038E127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0" dirty="0">
              <a:latin typeface="Aharoni" panose="02010803020104030203" pitchFamily="2" charset="-79"/>
              <a:cs typeface="Aharoni" panose="02010803020104030203" pitchFamily="2" charset="-79"/>
            </a:rPr>
            <a:t>SEKILAS YPBPI</a:t>
          </a:r>
        </a:p>
      </dgm:t>
    </dgm:pt>
    <dgm:pt modelId="{E55D0814-5152-B04F-B899-64C8549C99EE}" type="parTrans" cxnId="{E162CDC7-51DB-AD4C-B1C7-0D054EEE5BCB}">
      <dgm:prSet/>
      <dgm:spPr/>
      <dgm:t>
        <a:bodyPr/>
        <a:lstStyle/>
        <a:p>
          <a:endParaRPr lang="en-US"/>
        </a:p>
      </dgm:t>
    </dgm:pt>
    <dgm:pt modelId="{B3920589-E55B-3749-A0CD-6F8AB09C3DDB}" type="sibTrans" cxnId="{E162CDC7-51DB-AD4C-B1C7-0D054EEE5BCB}">
      <dgm:prSet/>
      <dgm:spPr/>
      <dgm:t>
        <a:bodyPr/>
        <a:lstStyle/>
        <a:p>
          <a:endParaRPr lang="en-US"/>
        </a:p>
      </dgm:t>
    </dgm:pt>
    <dgm:pt modelId="{29D91DBB-69BD-E846-95E6-959B3398EDEC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REVIEW</a:t>
          </a:r>
          <a:r>
            <a:rPr lang="en-US" b="1" baseline="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KINERJA </a:t>
          </a:r>
          <a:r>
            <a:rPr lang="en-US" b="1" dirty="0" smtClean="0">
              <a:latin typeface="Calibri" panose="020F0502020204030204" pitchFamily="34" charset="0"/>
              <a:cs typeface="Calibri" panose="020F0502020204030204" pitchFamily="34" charset="0"/>
            </a:rPr>
            <a:t>2022</a:t>
          </a:r>
          <a:endParaRPr lang="en-US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8955ED4-5B62-7646-B4C6-50FA81F899E9}" type="parTrans" cxnId="{DC9C7982-32F0-5B4A-B349-ABFDBF5BB0B2}">
      <dgm:prSet/>
      <dgm:spPr/>
      <dgm:t>
        <a:bodyPr/>
        <a:lstStyle/>
        <a:p>
          <a:endParaRPr lang="en-US"/>
        </a:p>
      </dgm:t>
    </dgm:pt>
    <dgm:pt modelId="{671C19D8-41B8-FC4E-B1D8-BF703BFA1BA6}" type="sibTrans" cxnId="{DC9C7982-32F0-5B4A-B349-ABFDBF5BB0B2}">
      <dgm:prSet/>
      <dgm:spPr/>
      <dgm:t>
        <a:bodyPr/>
        <a:lstStyle/>
        <a:p>
          <a:endParaRPr lang="en-US"/>
        </a:p>
      </dgm:t>
    </dgm:pt>
    <dgm:pt modelId="{710E0F5E-30CD-4A4A-91FB-F0D8AF0EFEAB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RENCANA KERJA DAN ANGGARAN TAHUN 20</a:t>
          </a:r>
          <a:r>
            <a:rPr lang="id-ID" b="1" dirty="0" smtClean="0"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r>
            <a:rPr lang="en-US" b="1" dirty="0" smtClean="0">
              <a:latin typeface="Calibri" panose="020F0502020204030204" pitchFamily="34" charset="0"/>
              <a:cs typeface="Calibri" panose="020F0502020204030204" pitchFamily="34" charset="0"/>
            </a:rPr>
            <a:t>3</a:t>
          </a:r>
          <a:endParaRPr lang="en-US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6DD866D-7EDF-B049-BE1E-C4E89B716DA2}" type="parTrans" cxnId="{C84289DB-4452-6D45-A81D-3FD2D3E39F09}">
      <dgm:prSet/>
      <dgm:spPr/>
      <dgm:t>
        <a:bodyPr/>
        <a:lstStyle/>
        <a:p>
          <a:endParaRPr lang="en-US"/>
        </a:p>
      </dgm:t>
    </dgm:pt>
    <dgm:pt modelId="{40269BB8-E5D1-2A44-92C9-0B00C655F182}" type="sibTrans" cxnId="{C84289DB-4452-6D45-A81D-3FD2D3E39F09}">
      <dgm:prSet/>
      <dgm:spPr/>
      <dgm:t>
        <a:bodyPr/>
        <a:lstStyle/>
        <a:p>
          <a:endParaRPr lang="en-US"/>
        </a:p>
      </dgm:t>
    </dgm:pt>
    <dgm:pt modelId="{A54B0A73-6441-5941-A640-6F10D2869864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HAL-HAL YG PERLU</a:t>
          </a:r>
          <a:r>
            <a:rPr lang="en-US" b="1" baseline="0" dirty="0">
              <a:latin typeface="Calibri" panose="020F0502020204030204" pitchFamily="34" charset="0"/>
              <a:cs typeface="Calibri" panose="020F0502020204030204" pitchFamily="34" charset="0"/>
            </a:rPr>
            <a:t> MENDAPATKAN </a:t>
          </a:r>
          <a:r>
            <a:rPr lang="en-US" b="1" dirty="0">
              <a:latin typeface="Calibri" panose="020F0502020204030204" pitchFamily="34" charset="0"/>
              <a:cs typeface="Calibri" panose="020F0502020204030204" pitchFamily="34" charset="0"/>
            </a:rPr>
            <a:t> DUKUNGAN DAN PERSETUJUAN PEMBINA</a:t>
          </a:r>
        </a:p>
      </dgm:t>
    </dgm:pt>
    <dgm:pt modelId="{8848E060-2E15-D143-B5A7-2E3369B5DAF5}" type="parTrans" cxnId="{3C981594-F246-2243-8A43-FBC7FDB45DBB}">
      <dgm:prSet/>
      <dgm:spPr/>
      <dgm:t>
        <a:bodyPr/>
        <a:lstStyle/>
        <a:p>
          <a:endParaRPr lang="en-US"/>
        </a:p>
      </dgm:t>
    </dgm:pt>
    <dgm:pt modelId="{FF123E63-AA44-E243-8252-C1794DF5A85E}" type="sibTrans" cxnId="{3C981594-F246-2243-8A43-FBC7FDB45DBB}">
      <dgm:prSet/>
      <dgm:spPr/>
      <dgm:t>
        <a:bodyPr/>
        <a:lstStyle/>
        <a:p>
          <a:endParaRPr lang="en-US"/>
        </a:p>
      </dgm:t>
    </dgm:pt>
    <dgm:pt modelId="{4BA16C08-B695-CC4A-A2FE-47A391E179F5}" type="pres">
      <dgm:prSet presAssocID="{B042A504-30E8-234B-8BE6-553C8F2EA1C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E605998-9F16-DB4C-978C-F6219ECD1617}" type="pres">
      <dgm:prSet presAssocID="{B042A504-30E8-234B-8BE6-553C8F2EA1C4}" presName="Name1" presStyleCnt="0"/>
      <dgm:spPr/>
    </dgm:pt>
    <dgm:pt modelId="{27FB7B35-9D44-8D4B-B2FF-C3A17CCAB0A0}" type="pres">
      <dgm:prSet presAssocID="{B042A504-30E8-234B-8BE6-553C8F2EA1C4}" presName="cycle" presStyleCnt="0"/>
      <dgm:spPr/>
    </dgm:pt>
    <dgm:pt modelId="{6DDE80D0-CDBF-E640-B9FF-F2A8E2A9EA3A}" type="pres">
      <dgm:prSet presAssocID="{B042A504-30E8-234B-8BE6-553C8F2EA1C4}" presName="srcNode" presStyleLbl="node1" presStyleIdx="0" presStyleCnt="4"/>
      <dgm:spPr/>
    </dgm:pt>
    <dgm:pt modelId="{75EB78F7-889B-0449-9975-329919788CB6}" type="pres">
      <dgm:prSet presAssocID="{B042A504-30E8-234B-8BE6-553C8F2EA1C4}" presName="conn" presStyleLbl="parChTrans1D2" presStyleIdx="0" presStyleCnt="1"/>
      <dgm:spPr/>
      <dgm:t>
        <a:bodyPr/>
        <a:lstStyle/>
        <a:p>
          <a:endParaRPr lang="en-US"/>
        </a:p>
      </dgm:t>
    </dgm:pt>
    <dgm:pt modelId="{B6EE88FF-C8FA-7C43-BCBE-7227CD7D2695}" type="pres">
      <dgm:prSet presAssocID="{B042A504-30E8-234B-8BE6-553C8F2EA1C4}" presName="extraNode" presStyleLbl="node1" presStyleIdx="0" presStyleCnt="4"/>
      <dgm:spPr/>
    </dgm:pt>
    <dgm:pt modelId="{A13FAF8D-4B6C-474E-869D-88A70D391373}" type="pres">
      <dgm:prSet presAssocID="{B042A504-30E8-234B-8BE6-553C8F2EA1C4}" presName="dstNode" presStyleLbl="node1" presStyleIdx="0" presStyleCnt="4"/>
      <dgm:spPr/>
    </dgm:pt>
    <dgm:pt modelId="{C1D37EB3-2E1A-B948-947A-D61CF87AD9F6}" type="pres">
      <dgm:prSet presAssocID="{03CC94B4-B571-D348-84A1-2FCD4038E127}" presName="text_1" presStyleLbl="node1" presStyleIdx="0" presStyleCnt="4" custScaleX="1035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97201-B250-E54C-A9FD-888F13AA5854}" type="pres">
      <dgm:prSet presAssocID="{03CC94B4-B571-D348-84A1-2FCD4038E127}" presName="accent_1" presStyleCnt="0"/>
      <dgm:spPr/>
    </dgm:pt>
    <dgm:pt modelId="{9F637143-AD3D-B948-9EC8-9CF397775EE9}" type="pres">
      <dgm:prSet presAssocID="{03CC94B4-B571-D348-84A1-2FCD4038E127}" presName="accentRepeatNode" presStyleLbl="solidFgAcc1" presStyleIdx="0" presStyleCnt="4"/>
      <dgm:spPr>
        <a:ln w="19050"/>
      </dgm:spPr>
      <dgm:t>
        <a:bodyPr/>
        <a:lstStyle/>
        <a:p>
          <a:endParaRPr lang="en-US"/>
        </a:p>
      </dgm:t>
    </dgm:pt>
    <dgm:pt modelId="{1B586CF3-F340-3444-9707-229518971E87}" type="pres">
      <dgm:prSet presAssocID="{29D91DBB-69BD-E846-95E6-959B3398EDEC}" presName="text_2" presStyleLbl="node1" presStyleIdx="1" presStyleCnt="4" custLinFactNeighborX="199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58338-6E5B-394C-AFD5-8FDD20070AA6}" type="pres">
      <dgm:prSet presAssocID="{29D91DBB-69BD-E846-95E6-959B3398EDEC}" presName="accent_2" presStyleCnt="0"/>
      <dgm:spPr/>
    </dgm:pt>
    <dgm:pt modelId="{8A3D33CE-68E9-B648-9CDC-6B181E4DEE9A}" type="pres">
      <dgm:prSet presAssocID="{29D91DBB-69BD-E846-95E6-959B3398EDEC}" presName="accentRepeatNode" presStyleLbl="solidFgAcc1" presStyleIdx="1" presStyleCnt="4"/>
      <dgm:spPr>
        <a:ln w="19050"/>
      </dgm:spPr>
      <dgm:t>
        <a:bodyPr/>
        <a:lstStyle/>
        <a:p>
          <a:endParaRPr lang="en-US"/>
        </a:p>
      </dgm:t>
    </dgm:pt>
    <dgm:pt modelId="{9F43984C-E802-EC49-8770-2F11B2BC8BFF}" type="pres">
      <dgm:prSet presAssocID="{710E0F5E-30CD-4A4A-91FB-F0D8AF0EFEAB}" presName="text_3" presStyleLbl="node1" presStyleIdx="2" presStyleCnt="4" custScaleX="1030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589E80-3991-E14B-B383-65EEBDB97193}" type="pres">
      <dgm:prSet presAssocID="{710E0F5E-30CD-4A4A-91FB-F0D8AF0EFEAB}" presName="accent_3" presStyleCnt="0"/>
      <dgm:spPr/>
    </dgm:pt>
    <dgm:pt modelId="{E9CCA9F2-F3F0-3541-ACC0-025F1B2B427E}" type="pres">
      <dgm:prSet presAssocID="{710E0F5E-30CD-4A4A-91FB-F0D8AF0EFEAB}" presName="accentRepeatNode" presStyleLbl="solidFgAcc1" presStyleIdx="2" presStyleCnt="4"/>
      <dgm:spPr>
        <a:ln w="19050"/>
      </dgm:spPr>
      <dgm:t>
        <a:bodyPr/>
        <a:lstStyle/>
        <a:p>
          <a:endParaRPr lang="en-US"/>
        </a:p>
      </dgm:t>
    </dgm:pt>
    <dgm:pt modelId="{DBFE0FC8-5702-5D4B-A325-13F6DF49C04C}" type="pres">
      <dgm:prSet presAssocID="{A54B0A73-6441-5941-A640-6F10D2869864}" presName="text_4" presStyleLbl="node1" presStyleIdx="3" presStyleCnt="4" custScaleX="1033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E1D38-9FD5-6345-A40E-8D81FBEBEEEF}" type="pres">
      <dgm:prSet presAssocID="{A54B0A73-6441-5941-A640-6F10D2869864}" presName="accent_4" presStyleCnt="0"/>
      <dgm:spPr/>
    </dgm:pt>
    <dgm:pt modelId="{1980FDAE-116C-5347-8B23-C3E2851538CC}" type="pres">
      <dgm:prSet presAssocID="{A54B0A73-6441-5941-A640-6F10D2869864}" presName="accentRepeatNode" presStyleLbl="solidFgAcc1" presStyleIdx="3" presStyleCnt="4"/>
      <dgm:spPr>
        <a:ln w="19050"/>
      </dgm:spPr>
      <dgm:t>
        <a:bodyPr/>
        <a:lstStyle/>
        <a:p>
          <a:endParaRPr lang="en-US"/>
        </a:p>
      </dgm:t>
    </dgm:pt>
  </dgm:ptLst>
  <dgm:cxnLst>
    <dgm:cxn modelId="{416BDC65-B7AF-6349-A0DC-FC38649354F1}" type="presOf" srcId="{710E0F5E-30CD-4A4A-91FB-F0D8AF0EFEAB}" destId="{9F43984C-E802-EC49-8770-2F11B2BC8BFF}" srcOrd="0" destOrd="0" presId="urn:microsoft.com/office/officeart/2008/layout/VerticalCurvedList"/>
    <dgm:cxn modelId="{D7504C01-F3A7-554E-B0E0-A3B867D95B17}" type="presOf" srcId="{29D91DBB-69BD-E846-95E6-959B3398EDEC}" destId="{1B586CF3-F340-3444-9707-229518971E87}" srcOrd="0" destOrd="0" presId="urn:microsoft.com/office/officeart/2008/layout/VerticalCurvedList"/>
    <dgm:cxn modelId="{632D01E4-BF5F-EA4D-9727-8D989A805334}" type="presOf" srcId="{A54B0A73-6441-5941-A640-6F10D2869864}" destId="{DBFE0FC8-5702-5D4B-A325-13F6DF49C04C}" srcOrd="0" destOrd="0" presId="urn:microsoft.com/office/officeart/2008/layout/VerticalCurvedList"/>
    <dgm:cxn modelId="{3C981594-F246-2243-8A43-FBC7FDB45DBB}" srcId="{B042A504-30E8-234B-8BE6-553C8F2EA1C4}" destId="{A54B0A73-6441-5941-A640-6F10D2869864}" srcOrd="3" destOrd="0" parTransId="{8848E060-2E15-D143-B5A7-2E3369B5DAF5}" sibTransId="{FF123E63-AA44-E243-8252-C1794DF5A85E}"/>
    <dgm:cxn modelId="{CF7D3E6A-D9B6-7C41-A5D2-427497BDB48F}" type="presOf" srcId="{B3920589-E55B-3749-A0CD-6F8AB09C3DDB}" destId="{75EB78F7-889B-0449-9975-329919788CB6}" srcOrd="0" destOrd="0" presId="urn:microsoft.com/office/officeart/2008/layout/VerticalCurvedList"/>
    <dgm:cxn modelId="{DC9C7982-32F0-5B4A-B349-ABFDBF5BB0B2}" srcId="{B042A504-30E8-234B-8BE6-553C8F2EA1C4}" destId="{29D91DBB-69BD-E846-95E6-959B3398EDEC}" srcOrd="1" destOrd="0" parTransId="{C8955ED4-5B62-7646-B4C6-50FA81F899E9}" sibTransId="{671C19D8-41B8-FC4E-B1D8-BF703BFA1BA6}"/>
    <dgm:cxn modelId="{66F6ABCB-CAEF-244F-98B4-57754287854C}" type="presOf" srcId="{B042A504-30E8-234B-8BE6-553C8F2EA1C4}" destId="{4BA16C08-B695-CC4A-A2FE-47A391E179F5}" srcOrd="0" destOrd="0" presId="urn:microsoft.com/office/officeart/2008/layout/VerticalCurvedList"/>
    <dgm:cxn modelId="{960E984B-95BA-E641-9CB6-5E03017B1138}" type="presOf" srcId="{03CC94B4-B571-D348-84A1-2FCD4038E127}" destId="{C1D37EB3-2E1A-B948-947A-D61CF87AD9F6}" srcOrd="0" destOrd="0" presId="urn:microsoft.com/office/officeart/2008/layout/VerticalCurvedList"/>
    <dgm:cxn modelId="{C84289DB-4452-6D45-A81D-3FD2D3E39F09}" srcId="{B042A504-30E8-234B-8BE6-553C8F2EA1C4}" destId="{710E0F5E-30CD-4A4A-91FB-F0D8AF0EFEAB}" srcOrd="2" destOrd="0" parTransId="{36DD866D-7EDF-B049-BE1E-C4E89B716DA2}" sibTransId="{40269BB8-E5D1-2A44-92C9-0B00C655F182}"/>
    <dgm:cxn modelId="{E162CDC7-51DB-AD4C-B1C7-0D054EEE5BCB}" srcId="{B042A504-30E8-234B-8BE6-553C8F2EA1C4}" destId="{03CC94B4-B571-D348-84A1-2FCD4038E127}" srcOrd="0" destOrd="0" parTransId="{E55D0814-5152-B04F-B899-64C8549C99EE}" sibTransId="{B3920589-E55B-3749-A0CD-6F8AB09C3DDB}"/>
    <dgm:cxn modelId="{46605B1A-B1B8-C846-AB19-D0ECF477DBB1}" type="presParOf" srcId="{4BA16C08-B695-CC4A-A2FE-47A391E179F5}" destId="{FE605998-9F16-DB4C-978C-F6219ECD1617}" srcOrd="0" destOrd="0" presId="urn:microsoft.com/office/officeart/2008/layout/VerticalCurvedList"/>
    <dgm:cxn modelId="{5B8312A4-0FD0-B14C-9340-7621CE7D9838}" type="presParOf" srcId="{FE605998-9F16-DB4C-978C-F6219ECD1617}" destId="{27FB7B35-9D44-8D4B-B2FF-C3A17CCAB0A0}" srcOrd="0" destOrd="0" presId="urn:microsoft.com/office/officeart/2008/layout/VerticalCurvedList"/>
    <dgm:cxn modelId="{7D8D5E9D-5A4B-104B-A39A-ADF687E96306}" type="presParOf" srcId="{27FB7B35-9D44-8D4B-B2FF-C3A17CCAB0A0}" destId="{6DDE80D0-CDBF-E640-B9FF-F2A8E2A9EA3A}" srcOrd="0" destOrd="0" presId="urn:microsoft.com/office/officeart/2008/layout/VerticalCurvedList"/>
    <dgm:cxn modelId="{72CEAD7E-2879-F34E-B3E2-44973753BBA4}" type="presParOf" srcId="{27FB7B35-9D44-8D4B-B2FF-C3A17CCAB0A0}" destId="{75EB78F7-889B-0449-9975-329919788CB6}" srcOrd="1" destOrd="0" presId="urn:microsoft.com/office/officeart/2008/layout/VerticalCurvedList"/>
    <dgm:cxn modelId="{3E7A398B-B443-DA4A-9E88-B31472B5299A}" type="presParOf" srcId="{27FB7B35-9D44-8D4B-B2FF-C3A17CCAB0A0}" destId="{B6EE88FF-C8FA-7C43-BCBE-7227CD7D2695}" srcOrd="2" destOrd="0" presId="urn:microsoft.com/office/officeart/2008/layout/VerticalCurvedList"/>
    <dgm:cxn modelId="{94DB9671-FF3F-284C-9F57-3C542730919A}" type="presParOf" srcId="{27FB7B35-9D44-8D4B-B2FF-C3A17CCAB0A0}" destId="{A13FAF8D-4B6C-474E-869D-88A70D391373}" srcOrd="3" destOrd="0" presId="urn:microsoft.com/office/officeart/2008/layout/VerticalCurvedList"/>
    <dgm:cxn modelId="{A0C53A75-3BD7-4B4C-B53F-CD97984905F2}" type="presParOf" srcId="{FE605998-9F16-DB4C-978C-F6219ECD1617}" destId="{C1D37EB3-2E1A-B948-947A-D61CF87AD9F6}" srcOrd="1" destOrd="0" presId="urn:microsoft.com/office/officeart/2008/layout/VerticalCurvedList"/>
    <dgm:cxn modelId="{8F384625-7421-1747-88BC-6F81B13FA68C}" type="presParOf" srcId="{FE605998-9F16-DB4C-978C-F6219ECD1617}" destId="{32797201-B250-E54C-A9FD-888F13AA5854}" srcOrd="2" destOrd="0" presId="urn:microsoft.com/office/officeart/2008/layout/VerticalCurvedList"/>
    <dgm:cxn modelId="{4EFCA1B8-DF28-264C-A0E3-695F449E3298}" type="presParOf" srcId="{32797201-B250-E54C-A9FD-888F13AA5854}" destId="{9F637143-AD3D-B948-9EC8-9CF397775EE9}" srcOrd="0" destOrd="0" presId="urn:microsoft.com/office/officeart/2008/layout/VerticalCurvedList"/>
    <dgm:cxn modelId="{F5CA97BB-2CDF-204B-A070-C9D39FBD4B1B}" type="presParOf" srcId="{FE605998-9F16-DB4C-978C-F6219ECD1617}" destId="{1B586CF3-F340-3444-9707-229518971E87}" srcOrd="3" destOrd="0" presId="urn:microsoft.com/office/officeart/2008/layout/VerticalCurvedList"/>
    <dgm:cxn modelId="{4B390C0C-F981-8047-8386-4981CF8EAA49}" type="presParOf" srcId="{FE605998-9F16-DB4C-978C-F6219ECD1617}" destId="{EBB58338-6E5B-394C-AFD5-8FDD20070AA6}" srcOrd="4" destOrd="0" presId="urn:microsoft.com/office/officeart/2008/layout/VerticalCurvedList"/>
    <dgm:cxn modelId="{BBC4314A-002C-114C-9D8B-C30491DFD24B}" type="presParOf" srcId="{EBB58338-6E5B-394C-AFD5-8FDD20070AA6}" destId="{8A3D33CE-68E9-B648-9CDC-6B181E4DEE9A}" srcOrd="0" destOrd="0" presId="urn:microsoft.com/office/officeart/2008/layout/VerticalCurvedList"/>
    <dgm:cxn modelId="{3A4E5B6D-CA5E-934E-BD67-01C3619A08F4}" type="presParOf" srcId="{FE605998-9F16-DB4C-978C-F6219ECD1617}" destId="{9F43984C-E802-EC49-8770-2F11B2BC8BFF}" srcOrd="5" destOrd="0" presId="urn:microsoft.com/office/officeart/2008/layout/VerticalCurvedList"/>
    <dgm:cxn modelId="{49CFEAD9-CEC5-9A45-99FE-340C6DF14958}" type="presParOf" srcId="{FE605998-9F16-DB4C-978C-F6219ECD1617}" destId="{88589E80-3991-E14B-B383-65EEBDB97193}" srcOrd="6" destOrd="0" presId="urn:microsoft.com/office/officeart/2008/layout/VerticalCurvedList"/>
    <dgm:cxn modelId="{74C731D3-F9F9-7746-8598-F7EA45BC6D15}" type="presParOf" srcId="{88589E80-3991-E14B-B383-65EEBDB97193}" destId="{E9CCA9F2-F3F0-3541-ACC0-025F1B2B427E}" srcOrd="0" destOrd="0" presId="urn:microsoft.com/office/officeart/2008/layout/VerticalCurvedList"/>
    <dgm:cxn modelId="{7B615125-9531-794F-BF80-6900F8962CA4}" type="presParOf" srcId="{FE605998-9F16-DB4C-978C-F6219ECD1617}" destId="{DBFE0FC8-5702-5D4B-A325-13F6DF49C04C}" srcOrd="7" destOrd="0" presId="urn:microsoft.com/office/officeart/2008/layout/VerticalCurvedList"/>
    <dgm:cxn modelId="{6137EA84-0181-6B45-AE9D-DDC93985D01F}" type="presParOf" srcId="{FE605998-9F16-DB4C-978C-F6219ECD1617}" destId="{864E1D38-9FD5-6345-A40E-8D81FBEBEEEF}" srcOrd="8" destOrd="0" presId="urn:microsoft.com/office/officeart/2008/layout/VerticalCurvedList"/>
    <dgm:cxn modelId="{4E482E6C-642B-1F44-AAA3-583259C97072}" type="presParOf" srcId="{864E1D38-9FD5-6345-A40E-8D81FBEBEEEF}" destId="{1980FDAE-116C-5347-8B23-C3E2851538C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B78F7-889B-0449-9975-329919788CB6}">
      <dsp:nvSpPr>
        <dsp:cNvPr id="0" name=""/>
        <dsp:cNvSpPr/>
      </dsp:nvSpPr>
      <dsp:spPr>
        <a:xfrm>
          <a:off x="-464608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37EB3-2E1A-B948-947A-D61CF87AD9F6}">
      <dsp:nvSpPr>
        <dsp:cNvPr id="0" name=""/>
        <dsp:cNvSpPr/>
      </dsp:nvSpPr>
      <dsp:spPr>
        <a:xfrm>
          <a:off x="304880" y="312440"/>
          <a:ext cx="6054382" cy="625205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>
              <a:latin typeface="Aharoni" panose="02010803020104030203" pitchFamily="2" charset="-79"/>
              <a:cs typeface="Aharoni" panose="02010803020104030203" pitchFamily="2" charset="-79"/>
            </a:rPr>
            <a:t>SEKILAS YPBPI</a:t>
          </a:r>
        </a:p>
      </dsp:txBody>
      <dsp:txXfrm>
        <a:off x="304880" y="312440"/>
        <a:ext cx="6054382" cy="625205"/>
      </dsp:txXfrm>
    </dsp:sp>
    <dsp:sp modelId="{9F637143-AD3D-B948-9EC8-9CF397775EE9}">
      <dsp:nvSpPr>
        <dsp:cNvPr id="0" name=""/>
        <dsp:cNvSpPr/>
      </dsp:nvSpPr>
      <dsp:spPr>
        <a:xfrm>
          <a:off x="17625" y="234289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86CF3-F340-3444-9707-229518971E87}">
      <dsp:nvSpPr>
        <dsp:cNvPr id="0" name=""/>
        <dsp:cNvSpPr/>
      </dsp:nvSpPr>
      <dsp:spPr>
        <a:xfrm>
          <a:off x="873759" y="1250411"/>
          <a:ext cx="5488940" cy="625205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REVIEW</a:t>
          </a:r>
          <a:r>
            <a:rPr lang="en-US" sz="1800" b="1" kern="1200" baseline="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KINERJA </a:t>
          </a:r>
          <a:r>
            <a:rPr lang="en-US" sz="1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2022</a:t>
          </a:r>
          <a:endParaRPr lang="en-US" sz="18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73759" y="1250411"/>
        <a:ext cx="5488940" cy="625205"/>
      </dsp:txXfrm>
    </dsp:sp>
    <dsp:sp modelId="{8A3D33CE-68E9-B648-9CDC-6B181E4DEE9A}">
      <dsp:nvSpPr>
        <dsp:cNvPr id="0" name=""/>
        <dsp:cNvSpPr/>
      </dsp:nvSpPr>
      <dsp:spPr>
        <a:xfrm>
          <a:off x="376070" y="1172260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3984C-E802-EC49-8770-2F11B2BC8BFF}">
      <dsp:nvSpPr>
        <dsp:cNvPr id="0" name=""/>
        <dsp:cNvSpPr/>
      </dsp:nvSpPr>
      <dsp:spPr>
        <a:xfrm>
          <a:off x="684023" y="2188382"/>
          <a:ext cx="5654541" cy="625205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RENCANA KERJA DAN ANGGARAN TAHUN 20</a:t>
          </a:r>
          <a:r>
            <a:rPr lang="id-ID" sz="1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2</a:t>
          </a:r>
          <a:r>
            <a:rPr lang="en-US" sz="1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3</a:t>
          </a:r>
          <a:endParaRPr lang="en-US" sz="18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84023" y="2188382"/>
        <a:ext cx="5654541" cy="625205"/>
      </dsp:txXfrm>
    </dsp:sp>
    <dsp:sp modelId="{E9CCA9F2-F3F0-3541-ACC0-025F1B2B427E}">
      <dsp:nvSpPr>
        <dsp:cNvPr id="0" name=""/>
        <dsp:cNvSpPr/>
      </dsp:nvSpPr>
      <dsp:spPr>
        <a:xfrm>
          <a:off x="376070" y="2110232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E0FC8-5702-5D4B-A325-13F6DF49C04C}">
      <dsp:nvSpPr>
        <dsp:cNvPr id="0" name=""/>
        <dsp:cNvSpPr/>
      </dsp:nvSpPr>
      <dsp:spPr>
        <a:xfrm>
          <a:off x="311780" y="3126353"/>
          <a:ext cx="6040582" cy="625205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6257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HAL-HAL YG PERLU</a:t>
          </a:r>
          <a:r>
            <a:rPr lang="en-US" sz="1800" b="1" kern="1200" baseline="0" dirty="0">
              <a:latin typeface="Calibri" panose="020F0502020204030204" pitchFamily="34" charset="0"/>
              <a:cs typeface="Calibri" panose="020F0502020204030204" pitchFamily="34" charset="0"/>
            </a:rPr>
            <a:t> MENDAPATKAN </a:t>
          </a: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 DUKUNGAN DAN PERSETUJUAN PEMBINA</a:t>
          </a:r>
        </a:p>
      </dsp:txBody>
      <dsp:txXfrm>
        <a:off x="311780" y="3126353"/>
        <a:ext cx="6040582" cy="625205"/>
      </dsp:txXfrm>
    </dsp:sp>
    <dsp:sp modelId="{1980FDAE-116C-5347-8B23-C3E2851538CC}">
      <dsp:nvSpPr>
        <dsp:cNvPr id="0" name=""/>
        <dsp:cNvSpPr/>
      </dsp:nvSpPr>
      <dsp:spPr>
        <a:xfrm>
          <a:off x="17625" y="3048203"/>
          <a:ext cx="781507" cy="7815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0" Type="http://schemas.openxmlformats.org/officeDocument/2006/relationships/image" Target="../media/image13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" y="80963"/>
            <a:ext cx="11887200" cy="892704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4801" y="6465358"/>
            <a:ext cx="2743200" cy="365125"/>
          </a:xfrm>
        </p:spPr>
        <p:txBody>
          <a:bodyPr/>
          <a:lstStyle/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115919"/>
            <a:ext cx="1117600" cy="364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1" y="80963"/>
            <a:ext cx="685800" cy="477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5919"/>
            <a:ext cx="736600" cy="326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1" y="105051"/>
            <a:ext cx="1523999" cy="271461"/>
          </a:xfrm>
          <a:prstGeom prst="rect">
            <a:avLst/>
          </a:prstGeom>
        </p:spPr>
      </p:pic>
      <p:sp>
        <p:nvSpPr>
          <p:cNvPr id="12" name="object 6"/>
          <p:cNvSpPr/>
          <p:nvPr userDrawn="1"/>
        </p:nvSpPr>
        <p:spPr>
          <a:xfrm>
            <a:off x="203200" y="6497108"/>
            <a:ext cx="7791450" cy="333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r>
              <a:rPr lang="en-US" dirty="0" smtClean="0"/>
              <a:t>  </a:t>
            </a:r>
            <a:endParaRPr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066" y="-8701"/>
            <a:ext cx="563563" cy="4891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399" y="55054"/>
            <a:ext cx="465665" cy="3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9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F4C8-1FFD-4F69-9EFB-99004DB71D5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F4C8-1FFD-4F69-9EFB-99004DB71D5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0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think-cell Slide" r:id="rId4" imgW="8255" imgH="8255" progId="TCLayout.ActiveDocument.1">
                  <p:embed/>
                </p:oleObj>
              </mc:Choice>
              <mc:Fallback>
                <p:oleObj name="think-cell Slide" r:id="rId4" imgW="8255" imgH="8255" progId="TCLayout.ActiveDocument.1">
                  <p:embed/>
                  <p:pic>
                    <p:nvPicPr>
                      <p:cNvPr id="3" name="Object 7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123" y="634137"/>
            <a:ext cx="5715639" cy="391553"/>
          </a:xfrm>
          <a:prstGeom prst="rect">
            <a:avLst/>
          </a:prstGeom>
        </p:spPr>
        <p:txBody>
          <a:bodyPr vert="horz" anchor="ctr"/>
          <a:lstStyle>
            <a:lvl1pPr>
              <a:defRPr sz="2800" b="1">
                <a:solidFill>
                  <a:schemeClr val="tx1"/>
                </a:solidFill>
                <a:latin typeface="Bahnschrift SemiCondense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Isosceles Triangle 47"/>
          <p:cNvSpPr/>
          <p:nvPr userDrawn="1"/>
        </p:nvSpPr>
        <p:spPr>
          <a:xfrm rot="5400000">
            <a:off x="410432" y="620912"/>
            <a:ext cx="629264" cy="418003"/>
          </a:xfrm>
          <a:prstGeom prst="triangle">
            <a:avLst/>
          </a:prstGeom>
          <a:solidFill>
            <a:srgbClr val="636E65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752"/>
            <a:ext cx="6858000" cy="26024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anchor="b"/>
          <a:lstStyle>
            <a:lvl1pPr algn="l">
              <a:defRPr sz="1000" b="1" i="1" spc="3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 defTabSz="914400">
              <a:defRPr/>
            </a:pPr>
            <a:r>
              <a:rPr lang="en-US">
                <a:solidFill>
                  <a:prstClr val="white"/>
                </a:solidFill>
              </a:rPr>
              <a:t>AKHLAK – Amanah, Kompeten, Harmonis, Loyal, Adaptif, Kolaboratif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2634" y="6445407"/>
            <a:ext cx="1086463" cy="299524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defTabSz="914400">
              <a:defRPr/>
            </a:pPr>
            <a:fld id="{C78CD0E1-9D05-4A06-BAA9-008C1EBE2D61}" type="slidenum">
              <a:rPr lang="en-US" smtClean="0">
                <a:solidFill>
                  <a:prstClr val="white"/>
                </a:solidFill>
              </a:r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125439" y="110716"/>
            <a:ext cx="2882062" cy="212761"/>
            <a:chOff x="9125439" y="110716"/>
            <a:chExt cx="2882062" cy="212761"/>
          </a:xfrm>
        </p:grpSpPr>
        <p:grpSp>
          <p:nvGrpSpPr>
            <p:cNvPr id="16" name="Grup 10">
              <a:extLst>
                <a:ext uri="{FF2B5EF4-FFF2-40B4-BE49-F238E27FC236}">
                  <a16:creationId xmlns:a16="http://schemas.microsoft.com/office/drawing/2014/main" id="{FA28E766-1E27-C983-8924-1C6F7868ECA2}"/>
                </a:ext>
              </a:extLst>
            </p:cNvPr>
            <p:cNvGrpSpPr/>
            <p:nvPr userDrawn="1"/>
          </p:nvGrpSpPr>
          <p:grpSpPr>
            <a:xfrm>
              <a:off x="9125439" y="113069"/>
              <a:ext cx="2882062" cy="210408"/>
              <a:chOff x="8270815" y="562473"/>
              <a:chExt cx="2882062" cy="210408"/>
            </a:xfrm>
          </p:grpSpPr>
          <p:pic>
            <p:nvPicPr>
              <p:cNvPr id="18" name="Gambar 11" descr="Sebuah gambar berisi teks&#10;&#10;Deskripsi dibuat secara otomatis">
                <a:extLst>
                  <a:ext uri="{FF2B5EF4-FFF2-40B4-BE49-F238E27FC236}">
                    <a16:creationId xmlns:a16="http://schemas.microsoft.com/office/drawing/2014/main" id="{BF418FB0-AB5F-73BB-0564-355C7C711B4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4188" y="589496"/>
                <a:ext cx="428689" cy="156299"/>
              </a:xfrm>
              <a:prstGeom prst="rect">
                <a:avLst/>
              </a:prstGeom>
            </p:spPr>
          </p:pic>
          <p:pic>
            <p:nvPicPr>
              <p:cNvPr id="19" name="Picture 93">
                <a:extLst>
                  <a:ext uri="{FF2B5EF4-FFF2-40B4-BE49-F238E27FC236}">
                    <a16:creationId xmlns:a16="http://schemas.microsoft.com/office/drawing/2014/main" id="{D46AC1C4-50A9-CC91-29D4-4C2306FC73B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0584" y="579545"/>
                <a:ext cx="261440" cy="179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2">
                <a:extLst>
                  <a:ext uri="{FF2B5EF4-FFF2-40B4-BE49-F238E27FC236}">
                    <a16:creationId xmlns:a16="http://schemas.microsoft.com/office/drawing/2014/main" id="{DAE39FBB-22BA-923D-87FE-2D648995E83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46037" y="585162"/>
                <a:ext cx="181559" cy="160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429">
                <a:extLst>
                  <a:ext uri="{FF2B5EF4-FFF2-40B4-BE49-F238E27FC236}">
                    <a16:creationId xmlns:a16="http://schemas.microsoft.com/office/drawing/2014/main" id="{38DF4245-F2A2-60DA-7A6C-CEA997BE2C4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0815" y="590806"/>
                <a:ext cx="705756" cy="137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Gambar 15" descr="Sebuah gambar berisi teks&#10;&#10;Deskripsi dibuat secara otomatis">
                <a:extLst>
                  <a:ext uri="{FF2B5EF4-FFF2-40B4-BE49-F238E27FC236}">
                    <a16:creationId xmlns:a16="http://schemas.microsoft.com/office/drawing/2014/main" id="{E572730B-3364-8CD5-9759-1FE465F4646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/>
              <a:stretch>
                <a:fillRect/>
              </a:stretch>
            </p:blipFill>
            <p:spPr>
              <a:xfrm>
                <a:off x="10137404" y="590806"/>
                <a:ext cx="286247" cy="154989"/>
              </a:xfrm>
              <a:prstGeom prst="rect">
                <a:avLst/>
              </a:prstGeom>
            </p:spPr>
          </p:pic>
          <p:pic>
            <p:nvPicPr>
              <p:cNvPr id="29" name="Gambar 16">
                <a:extLst>
                  <a:ext uri="{FF2B5EF4-FFF2-40B4-BE49-F238E27FC236}">
                    <a16:creationId xmlns:a16="http://schemas.microsoft.com/office/drawing/2014/main" id="{E4D1C275-90F9-A68A-EB68-7B7B8E4695A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/>
              <a:srcRect l="17757" t="18413" r="23762" b="20402"/>
              <a:stretch/>
            </p:blipFill>
            <p:spPr>
              <a:xfrm>
                <a:off x="9892932" y="562473"/>
                <a:ext cx="201110" cy="210408"/>
              </a:xfrm>
              <a:prstGeom prst="rect">
                <a:avLst/>
              </a:prstGeom>
            </p:spPr>
          </p:pic>
          <p:pic>
            <p:nvPicPr>
              <p:cNvPr id="30" name="Gambar 17" descr="Sebuah gambar berisi teks, tanda, grafik vektor&#10;&#10;Deskripsi dibuat secara otomatis">
                <a:extLst>
                  <a:ext uri="{FF2B5EF4-FFF2-40B4-BE49-F238E27FC236}">
                    <a16:creationId xmlns:a16="http://schemas.microsoft.com/office/drawing/2014/main" id="{6F433AB5-AED4-1A5B-35CB-C3DC00A7C817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2"/>
              <a:srcRect t="17786" b="15983"/>
              <a:stretch/>
            </p:blipFill>
            <p:spPr>
              <a:xfrm>
                <a:off x="9575099" y="576786"/>
                <a:ext cx="274471" cy="181782"/>
              </a:xfrm>
              <a:prstGeom prst="rect">
                <a:avLst/>
              </a:prstGeom>
            </p:spPr>
          </p:pic>
        </p:grpSp>
        <p:sp>
          <p:nvSpPr>
            <p:cNvPr id="17" name="object 8"/>
            <p:cNvSpPr/>
            <p:nvPr userDrawn="1"/>
          </p:nvSpPr>
          <p:spPr>
            <a:xfrm>
              <a:off x="11305102" y="110716"/>
              <a:ext cx="244472" cy="1856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1688"/>
            </a:p>
          </p:txBody>
        </p:sp>
      </p:grpSp>
    </p:spTree>
    <p:extLst>
      <p:ext uri="{BB962C8B-B14F-4D97-AF65-F5344CB8AC3E}">
        <p14:creationId xmlns:p14="http://schemas.microsoft.com/office/powerpoint/2010/main" val="196988467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94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89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31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81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5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71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6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F4C8-1FFD-4F69-9EFB-99004DB71D5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75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52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67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48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1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F4C8-1FFD-4F69-9EFB-99004DB71D5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36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F4C8-1FFD-4F69-9EFB-99004DB71D5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F4C8-1FFD-4F69-9EFB-99004DB71D5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0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F4C8-1FFD-4F69-9EFB-99004DB71D5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F4C8-1FFD-4F69-9EFB-99004DB71D5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9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F4C8-1FFD-4F69-9EFB-99004DB71D5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6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2F4C8-1FFD-4F69-9EFB-99004DB71D5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2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2F4C8-1FFD-4F69-9EFB-99004DB71D51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8CA3-E87F-461D-A9E4-555439237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0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6413E-18F7-406F-9C5D-F9F67AEFBCFC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C97A6-609F-43D5-AA16-C5E06ED4F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1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emf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emf"/><Relationship Id="rId2" Type="http://schemas.openxmlformats.org/officeDocument/2006/relationships/image" Target="../media/image37.png"/><Relationship Id="rId16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emf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71.emf"/><Relationship Id="rId3" Type="http://schemas.openxmlformats.org/officeDocument/2006/relationships/image" Target="../media/image61.png"/><Relationship Id="rId7" Type="http://schemas.openxmlformats.org/officeDocument/2006/relationships/image" Target="../media/image65.emf"/><Relationship Id="rId12" Type="http://schemas.openxmlformats.org/officeDocument/2006/relationships/image" Target="../media/image70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emf"/><Relationship Id="rId4" Type="http://schemas.openxmlformats.org/officeDocument/2006/relationships/image" Target="../media/image62.png"/><Relationship Id="rId9" Type="http://schemas.openxmlformats.org/officeDocument/2006/relationships/image" Target="../media/image67.emf"/><Relationship Id="rId14" Type="http://schemas.openxmlformats.org/officeDocument/2006/relationships/image" Target="../media/image7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9051"/>
            <a:ext cx="12192000" cy="594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7BFFF-8FC4-4DF0-8332-58829EE45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400">
              <a:defRPr/>
            </a:pPr>
            <a:fld id="{C78CD0E1-9D05-4A06-BAA9-008C1EBE2D61}" type="slidenum">
              <a:rPr lang="en-US" smtClean="0">
                <a:solidFill>
                  <a:prstClr val="white"/>
                </a:solidFill>
              </a:rPr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D501A9AB-D594-4FAE-80D2-3FC4BC0621DC}"/>
              </a:ext>
            </a:extLst>
          </p:cNvPr>
          <p:cNvSpPr/>
          <p:nvPr/>
        </p:nvSpPr>
        <p:spPr>
          <a:xfrm rot="10800000" flipH="1">
            <a:off x="0" y="-19050"/>
            <a:ext cx="12192000" cy="6877050"/>
          </a:xfrm>
          <a:custGeom>
            <a:avLst/>
            <a:gdLst>
              <a:gd name="it" fmla="*/ h 7 12"/>
              <a:gd name="ir" fmla="*/ w 7 12"/>
              <a:gd name="ib" fmla="*/ h 11 12"/>
            </a:gdLst>
            <a:ahLst/>
            <a:cxnLst>
              <a:cxn ang="3">
                <a:pos x="l" y="t"/>
              </a:cxn>
              <a:cxn ang="cd2">
                <a:pos x="l" y="vc"/>
              </a:cxn>
              <a:cxn ang="cd4">
                <a:pos x="l" y="b"/>
              </a:cxn>
              <a:cxn ang="cd4">
                <a:pos x="hc" y="b"/>
              </a:cxn>
              <a:cxn ang="cd4">
                <a:pos x="r" y="b"/>
              </a:cxn>
              <a:cxn ang="0">
                <a:pos x="hc" y="vc"/>
              </a:cxn>
            </a:cxnLst>
            <a:rect l="l" t="t" r="r" b="b"/>
            <a:pathLst>
              <a:path w="2675" h="1367">
                <a:moveTo>
                  <a:pt x="0" y="0"/>
                </a:moveTo>
                <a:lnTo>
                  <a:pt x="1" y="0"/>
                </a:lnTo>
                <a:lnTo>
                  <a:pt x="1" y="7"/>
                </a:lnTo>
                <a:cubicBezTo>
                  <a:pt x="38" y="737"/>
                  <a:pt x="1196" y="1328"/>
                  <a:pt x="2647" y="1365"/>
                </a:cubicBezTo>
                <a:lnTo>
                  <a:pt x="2672" y="1366"/>
                </a:lnTo>
                <a:lnTo>
                  <a:pt x="2675" y="1367"/>
                </a:lnTo>
                <a:lnTo>
                  <a:pt x="0" y="13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F57010E0-A1B4-4DDA-9B79-DDBD85AC0240}"/>
              </a:ext>
            </a:extLst>
          </p:cNvPr>
          <p:cNvSpPr txBox="1"/>
          <p:nvPr/>
        </p:nvSpPr>
        <p:spPr>
          <a:xfrm>
            <a:off x="226869" y="779461"/>
            <a:ext cx="6878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RANCANGAN RKA</a:t>
            </a: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96432A0-EA2F-40CB-BD25-D0FD25FB0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97752"/>
            <a:ext cx="6858000" cy="260248"/>
          </a:xfrm>
          <a:noFill/>
        </p:spPr>
        <p:txBody>
          <a:bodyPr/>
          <a:lstStyle/>
          <a:p>
            <a:pPr defTabSz="914400">
              <a:defRPr/>
            </a:pPr>
            <a:r>
              <a:rPr lang="en-US" dirty="0">
                <a:solidFill>
                  <a:schemeClr val="tx1"/>
                </a:solidFill>
              </a:rPr>
              <a:t>AKHLAK – Amanah, </a:t>
            </a:r>
            <a:r>
              <a:rPr lang="en-US" dirty="0" err="1">
                <a:solidFill>
                  <a:schemeClr val="tx1"/>
                </a:solidFill>
              </a:rPr>
              <a:t>Kompeten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Harmonis</a:t>
            </a:r>
            <a:r>
              <a:rPr lang="en-US" dirty="0">
                <a:solidFill>
                  <a:schemeClr val="tx1"/>
                </a:solidFill>
              </a:rPr>
              <a:t>, Loyal, </a:t>
            </a:r>
            <a:r>
              <a:rPr lang="en-US" dirty="0" err="1">
                <a:solidFill>
                  <a:schemeClr val="tx1"/>
                </a:solidFill>
              </a:rPr>
              <a:t>Adaptif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Kolaboratif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Content Placeholder 4" descr="ypbpi landsqip">
            <a:extLst>
              <a:ext uri="{FF2B5EF4-FFF2-40B4-BE49-F238E27FC236}">
                <a16:creationId xmlns:a16="http://schemas.microsoft.com/office/drawing/2014/main" id="{E9A5BC8F-1113-4FFC-9B00-31275B32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7" y="141905"/>
            <a:ext cx="2807970" cy="545283"/>
          </a:xfrm>
          <a:prstGeom prst="rect">
            <a:avLst/>
          </a:prstGeom>
        </p:spPr>
      </p:pic>
      <p:pic>
        <p:nvPicPr>
          <p:cNvPr id="19" name="Picture 18" descr="Gedung YPBPI">
            <a:extLst>
              <a:ext uri="{FF2B5EF4-FFF2-40B4-BE49-F238E27FC236}">
                <a16:creationId xmlns:a16="http://schemas.microsoft.com/office/drawing/2014/main" id="{F594C383-4518-4129-8B71-30980A51A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17"/>
          <a:stretch/>
        </p:blipFill>
        <p:spPr>
          <a:xfrm>
            <a:off x="748944" y="107870"/>
            <a:ext cx="11764373" cy="6422770"/>
          </a:xfrm>
          <a:prstGeom prst="rect">
            <a:avLst/>
          </a:prstGeom>
        </p:spPr>
      </p:pic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99C48A08-901B-4887-8EA4-65D6517F505D}"/>
              </a:ext>
            </a:extLst>
          </p:cNvPr>
          <p:cNvSpPr/>
          <p:nvPr/>
        </p:nvSpPr>
        <p:spPr>
          <a:xfrm rot="10800000" flipV="1">
            <a:off x="8077200" y="4733092"/>
            <a:ext cx="4114800" cy="2192020"/>
          </a:xfrm>
          <a:prstGeom prst="rtTriangle">
            <a:avLst/>
          </a:prstGeom>
          <a:solidFill>
            <a:srgbClr val="2A0E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98642F-B38D-4695-AA27-1856F92847CC}"/>
              </a:ext>
            </a:extLst>
          </p:cNvPr>
          <p:cNvSpPr txBox="1"/>
          <p:nvPr/>
        </p:nvSpPr>
        <p:spPr>
          <a:xfrm>
            <a:off x="8990440" y="6156149"/>
            <a:ext cx="3078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Bandung, </a:t>
            </a:r>
            <a:endParaRPr lang="en-US" sz="1400" b="1" dirty="0">
              <a:solidFill>
                <a:schemeClr val="bg1"/>
              </a:solidFill>
            </a:endParaRPr>
          </a:p>
          <a:p>
            <a:pPr algn="r"/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</a:rPr>
              <a:t>Desember</a:t>
            </a:r>
            <a:r>
              <a:rPr lang="en-US" sz="1400" b="1" dirty="0" smtClean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chemeClr val="bg1"/>
                </a:solidFill>
              </a:rPr>
              <a:t>2022</a:t>
            </a:r>
            <a:endParaRPr lang="id-ID" sz="1400" b="1" dirty="0">
              <a:solidFill>
                <a:schemeClr val="bg1"/>
              </a:solidFill>
            </a:endParaRPr>
          </a:p>
        </p:txBody>
      </p:sp>
      <p:pic>
        <p:nvPicPr>
          <p:cNvPr id="13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463D7EB4-693E-CC0B-A921-7C09EA5CE7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3" t="38070" r="28116" b="37793"/>
          <a:stretch/>
        </p:blipFill>
        <p:spPr>
          <a:xfrm>
            <a:off x="10393227" y="171928"/>
            <a:ext cx="1584959" cy="6156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1425792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YPBPI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TAHUN 2023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2537" y="609415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RAPAT PEMBAHASAN DENGAN PENGAWAS</a:t>
            </a:r>
            <a:endParaRPr lang="en-US" sz="20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2209" y="726393"/>
            <a:ext cx="10707881" cy="5571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lphaLcPeriod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7309" y="1136591"/>
            <a:ext cx="9850737" cy="46287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Program </a:t>
            </a:r>
            <a:r>
              <a:rPr lang="en-US" sz="2000" dirty="0" err="1">
                <a:solidFill>
                  <a:schemeClr val="tx1"/>
                </a:solidFill>
              </a:rPr>
              <a:t>kerja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telah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dilaksanakan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 smtClean="0">
                <a:solidFill>
                  <a:schemeClr val="tx1"/>
                </a:solidFill>
              </a:rPr>
              <a:t>Pendirian</a:t>
            </a:r>
            <a:r>
              <a:rPr lang="en-US" sz="2000" dirty="0" smtClean="0">
                <a:solidFill>
                  <a:schemeClr val="tx1"/>
                </a:solidFill>
              </a:rPr>
              <a:t> ULBI </a:t>
            </a:r>
            <a:r>
              <a:rPr lang="en-US" sz="2000" dirty="0" err="1" smtClean="0">
                <a:solidFill>
                  <a:schemeClr val="tx1"/>
                </a:solidFill>
              </a:rPr>
              <a:t>sebagai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penggabungan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antara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Poltekpos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dan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Stimlog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 smtClean="0">
                <a:solidFill>
                  <a:schemeClr val="tx1"/>
                </a:solidFill>
              </a:rPr>
              <a:t>Kursus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Bahasa </a:t>
            </a:r>
            <a:r>
              <a:rPr lang="en-US" sz="2000" dirty="0" err="1">
                <a:solidFill>
                  <a:schemeClr val="tx1"/>
                </a:solidFill>
              </a:rPr>
              <a:t>Inggris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seluruh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dosen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>
                <a:solidFill>
                  <a:schemeClr val="tx1"/>
                </a:solidFill>
              </a:rPr>
              <a:t>Penyatuan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budaya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Poltekpos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STIMLOG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tema</a:t>
            </a:r>
            <a:r>
              <a:rPr lang="en-US" sz="2000" dirty="0">
                <a:solidFill>
                  <a:schemeClr val="tx1"/>
                </a:solidFill>
              </a:rPr>
              <a:t> ULBI BERSATU </a:t>
            </a:r>
            <a:r>
              <a:rPr lang="en-US" sz="2000" dirty="0" err="1">
                <a:solidFill>
                  <a:schemeClr val="tx1"/>
                </a:solidFill>
              </a:rPr>
              <a:t>melalui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lomba-lomba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apel</a:t>
            </a:r>
            <a:r>
              <a:rPr lang="en-US" sz="2000" dirty="0">
                <a:solidFill>
                  <a:schemeClr val="tx1"/>
                </a:solidFill>
              </a:rPr>
              <a:t> AKHLAK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>
                <a:solidFill>
                  <a:schemeClr val="tx1"/>
                </a:solidFill>
              </a:rPr>
              <a:t>Penguatan</a:t>
            </a:r>
            <a:r>
              <a:rPr lang="en-US" sz="2000" dirty="0">
                <a:solidFill>
                  <a:schemeClr val="tx1"/>
                </a:solidFill>
              </a:rPr>
              <a:t> Lembaga </a:t>
            </a:r>
            <a:r>
              <a:rPr lang="en-US" sz="2000" dirty="0" err="1">
                <a:solidFill>
                  <a:schemeClr val="tx1"/>
                </a:solidFill>
              </a:rPr>
              <a:t>Sertifikasi</a:t>
            </a:r>
            <a:r>
              <a:rPr lang="en-US" sz="2000" dirty="0">
                <a:solidFill>
                  <a:schemeClr val="tx1"/>
                </a:solidFill>
              </a:rPr>
              <a:t> Profesi(LSP) </a:t>
            </a:r>
            <a:r>
              <a:rPr lang="en-US" sz="2000" dirty="0" err="1">
                <a:solidFill>
                  <a:schemeClr val="tx1"/>
                </a:solidFill>
              </a:rPr>
              <a:t>melalui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penambahan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skema</a:t>
            </a:r>
            <a:r>
              <a:rPr lang="en-US" sz="2000" dirty="0">
                <a:solidFill>
                  <a:schemeClr val="tx1"/>
                </a:solidFill>
              </a:rPr>
              <a:t> dan </a:t>
            </a:r>
            <a:r>
              <a:rPr lang="en-US" sz="2000" dirty="0" err="1">
                <a:solidFill>
                  <a:schemeClr val="tx1"/>
                </a:solidFill>
              </a:rPr>
              <a:t>penambahan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asesor</a:t>
            </a:r>
            <a:r>
              <a:rPr lang="en-US" sz="2000" dirty="0">
                <a:solidFill>
                  <a:schemeClr val="tx1"/>
                </a:solidFill>
              </a:rPr>
              <a:t> internal.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>
                <a:solidFill>
                  <a:schemeClr val="tx1"/>
                </a:solidFill>
              </a:rPr>
              <a:t>Perpanjangan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implementasi</a:t>
            </a:r>
            <a:r>
              <a:rPr lang="en-US" sz="2000" dirty="0">
                <a:solidFill>
                  <a:schemeClr val="tx1"/>
                </a:solidFill>
              </a:rPr>
              <a:t> ISO 9001-2015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>
                <a:solidFill>
                  <a:schemeClr val="tx1"/>
                </a:solidFill>
              </a:rPr>
              <a:t>Pembuatan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sistem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informasi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seperti</a:t>
            </a:r>
            <a:r>
              <a:rPr lang="en-US" sz="2000" dirty="0">
                <a:solidFill>
                  <a:schemeClr val="tx1"/>
                </a:solidFill>
              </a:rPr>
              <a:t> SIM meeting, SIM </a:t>
            </a:r>
            <a:r>
              <a:rPr lang="en-US" sz="2000" dirty="0" err="1">
                <a:solidFill>
                  <a:schemeClr val="tx1"/>
                </a:solidFill>
              </a:rPr>
              <a:t>pemantauan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Proker</a:t>
            </a:r>
            <a:r>
              <a:rPr lang="en-US" sz="2000" dirty="0">
                <a:solidFill>
                  <a:schemeClr val="tx1"/>
                </a:solidFill>
              </a:rPr>
              <a:t>, SIM </a:t>
            </a:r>
            <a:r>
              <a:rPr lang="en-US" sz="2000" dirty="0" err="1">
                <a:solidFill>
                  <a:schemeClr val="tx1"/>
                </a:solidFill>
              </a:rPr>
              <a:t>Perwalian</a:t>
            </a:r>
            <a:r>
              <a:rPr lang="en-US" sz="2000" dirty="0">
                <a:solidFill>
                  <a:schemeClr val="tx1"/>
                </a:solidFill>
              </a:rPr>
              <a:t>, SIM </a:t>
            </a:r>
            <a:r>
              <a:rPr lang="en-US" sz="2000" dirty="0" err="1">
                <a:solidFill>
                  <a:schemeClr val="tx1"/>
                </a:solidFill>
              </a:rPr>
              <a:t>Perpustakaan</a:t>
            </a:r>
            <a:r>
              <a:rPr lang="en-US" sz="2000" dirty="0">
                <a:solidFill>
                  <a:schemeClr val="tx1"/>
                </a:solidFill>
              </a:rPr>
              <a:t>, SIM </a:t>
            </a:r>
            <a:r>
              <a:rPr lang="en-US" sz="2000" dirty="0" err="1">
                <a:solidFill>
                  <a:schemeClr val="tx1"/>
                </a:solidFill>
              </a:rPr>
              <a:t>pembelajaran</a:t>
            </a:r>
            <a:r>
              <a:rPr lang="en-US" sz="2000" dirty="0">
                <a:solidFill>
                  <a:schemeClr val="tx1"/>
                </a:solidFill>
              </a:rPr>
              <a:t> (E-learning dan </a:t>
            </a:r>
            <a:r>
              <a:rPr lang="en-US" sz="2000" dirty="0" err="1">
                <a:solidFill>
                  <a:schemeClr val="tx1"/>
                </a:solidFill>
              </a:rPr>
              <a:t>Sistem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Informasi</a:t>
            </a:r>
            <a:r>
              <a:rPr lang="en-US" sz="2000" dirty="0">
                <a:solidFill>
                  <a:schemeClr val="tx1"/>
                </a:solidFill>
              </a:rPr>
              <a:t> Pendidikan)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>
                <a:solidFill>
                  <a:schemeClr val="tx1"/>
                </a:solidFill>
              </a:rPr>
              <a:t>Persiapan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akreditasi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nasional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internasional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 smtClean="0">
                <a:solidFill>
                  <a:schemeClr val="tx1"/>
                </a:solidFill>
              </a:rPr>
              <a:t>Persiapan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pendirian</a:t>
            </a:r>
            <a:r>
              <a:rPr lang="en-US" sz="2000" dirty="0" smtClean="0">
                <a:solidFill>
                  <a:schemeClr val="tx1"/>
                </a:solidFill>
              </a:rPr>
              <a:t> S2 </a:t>
            </a:r>
            <a:r>
              <a:rPr lang="en-US" sz="2000" dirty="0" err="1" smtClean="0">
                <a:solidFill>
                  <a:schemeClr val="tx1"/>
                </a:solidFill>
              </a:rPr>
              <a:t>Manajemen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Logistik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 smtClean="0">
                <a:solidFill>
                  <a:schemeClr val="tx1"/>
                </a:solidFill>
              </a:rPr>
              <a:t>Persiapan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jenjang</a:t>
            </a:r>
            <a:r>
              <a:rPr lang="en-US" sz="2000" dirty="0" smtClean="0">
                <a:solidFill>
                  <a:schemeClr val="tx1"/>
                </a:solidFill>
              </a:rPr>
              <a:t> Prodi D3 </a:t>
            </a:r>
            <a:r>
              <a:rPr lang="en-US" sz="2000" dirty="0" err="1" smtClean="0">
                <a:solidFill>
                  <a:schemeClr val="tx1"/>
                </a:solidFill>
              </a:rPr>
              <a:t>ke</a:t>
            </a:r>
            <a:r>
              <a:rPr lang="en-US" sz="2000" dirty="0" smtClean="0">
                <a:solidFill>
                  <a:schemeClr val="tx1"/>
                </a:solidFill>
              </a:rPr>
              <a:t> D4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>
                <a:solidFill>
                  <a:schemeClr val="tx1"/>
                </a:solidFill>
              </a:rPr>
              <a:t>Pengembangan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kurikulum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Kampus</a:t>
            </a:r>
            <a:r>
              <a:rPr lang="en-US" sz="2000" dirty="0">
                <a:solidFill>
                  <a:schemeClr val="tx1"/>
                </a:solidFill>
              </a:rPr>
              <a:t> Merdeka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>
                <a:solidFill>
                  <a:schemeClr val="tx1"/>
                </a:solidFill>
              </a:rPr>
              <a:t>Penambahan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buku-buku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perpustakaan</a:t>
            </a:r>
            <a:endParaRPr lang="en-US" sz="20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>
                <a:solidFill>
                  <a:schemeClr val="tx1"/>
                </a:solidFill>
              </a:rPr>
              <a:t>Meningkatkan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jumlah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kualitas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penelitian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lphaLcPeriod"/>
            </a:pPr>
            <a:r>
              <a:rPr lang="en-US" sz="2000" dirty="0" err="1" smtClean="0">
                <a:solidFill>
                  <a:schemeClr val="tx1"/>
                </a:solidFill>
              </a:rPr>
              <a:t>Peningkatan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kerja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sama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dengan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Pos</a:t>
            </a:r>
            <a:r>
              <a:rPr lang="en-US" sz="2000" dirty="0" smtClean="0">
                <a:solidFill>
                  <a:schemeClr val="tx1"/>
                </a:solidFill>
              </a:rPr>
              <a:t> Group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03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926" y="621462"/>
            <a:ext cx="5567429" cy="410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TARGET VS PROGNOSA TAHUN 2022 (JUTAAN RP)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79326"/>
              </p:ext>
            </p:extLst>
          </p:nvPr>
        </p:nvGraphicFramePr>
        <p:xfrm>
          <a:off x="391206" y="1223866"/>
          <a:ext cx="5422739" cy="5313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9">
                  <a:extLst>
                    <a:ext uri="{9D8B030D-6E8A-4147-A177-3AD203B41FA5}">
                      <a16:colId xmlns:a16="http://schemas.microsoft.com/office/drawing/2014/main" val="3396984727"/>
                    </a:ext>
                  </a:extLst>
                </a:gridCol>
              </a:tblGrid>
              <a:tr h="4248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TARGET KEUANGAN VS PROGNOSA 2022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2623"/>
                  </a:ext>
                </a:extLst>
              </a:tr>
              <a:tr h="488851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Penjelasan</a:t>
                      </a:r>
                      <a:r>
                        <a:rPr lang="en-US" dirty="0" smtClean="0"/>
                        <a:t> :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Pencapaian</a:t>
                      </a:r>
                      <a:r>
                        <a:rPr lang="en-US" dirty="0" smtClean="0"/>
                        <a:t> target </a:t>
                      </a:r>
                      <a:r>
                        <a:rPr lang="en-US" dirty="0" err="1" smtClean="0"/>
                        <a:t>penerimaan</a:t>
                      </a:r>
                      <a:r>
                        <a:rPr lang="en-US" dirty="0" smtClean="0"/>
                        <a:t> 92,53%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menurunnya</a:t>
                      </a:r>
                      <a:r>
                        <a:rPr lang="en-US" dirty="0" smtClean="0"/>
                        <a:t> student body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Pencapaian</a:t>
                      </a:r>
                      <a:r>
                        <a:rPr lang="en-US" dirty="0" smtClean="0"/>
                        <a:t> target </a:t>
                      </a:r>
                      <a:r>
                        <a:rPr lang="en-US" dirty="0" err="1" smtClean="0"/>
                        <a:t>pengeluaran</a:t>
                      </a:r>
                      <a:r>
                        <a:rPr lang="en-US" dirty="0" smtClean="0"/>
                        <a:t> 94,84%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upaya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efisiensi</a:t>
                      </a:r>
                      <a:endParaRPr lang="en-US" dirty="0" smtClean="0"/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Pencapaian</a:t>
                      </a:r>
                      <a:r>
                        <a:rPr lang="en-US" dirty="0" smtClean="0"/>
                        <a:t> target </a:t>
                      </a:r>
                      <a:r>
                        <a:rPr lang="en-US" dirty="0" err="1" smtClean="0"/>
                        <a:t>laba</a:t>
                      </a:r>
                      <a:r>
                        <a:rPr lang="en-US" dirty="0" smtClean="0"/>
                        <a:t> 13,04%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2479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17" y="1709435"/>
            <a:ext cx="5138904" cy="29751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07" y="1608279"/>
            <a:ext cx="658425" cy="3292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539" y="1668002"/>
            <a:ext cx="658425" cy="3292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602" y="3329653"/>
            <a:ext cx="658425" cy="32921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329310"/>
              </p:ext>
            </p:extLst>
          </p:nvPr>
        </p:nvGraphicFramePr>
        <p:xfrm>
          <a:off x="6166585" y="1223866"/>
          <a:ext cx="5422739" cy="5313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9">
                  <a:extLst>
                    <a:ext uri="{9D8B030D-6E8A-4147-A177-3AD203B41FA5}">
                      <a16:colId xmlns:a16="http://schemas.microsoft.com/office/drawing/2014/main" val="2681218289"/>
                    </a:ext>
                  </a:extLst>
                </a:gridCol>
              </a:tblGrid>
              <a:tr h="4248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PERTUMBUHAN KEUANGAN 2022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703006"/>
                  </a:ext>
                </a:extLst>
              </a:tr>
              <a:tr h="488851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Penjelasan</a:t>
                      </a:r>
                      <a:r>
                        <a:rPr lang="en-US" dirty="0" smtClean="0"/>
                        <a:t> :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Penerimaan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thn</a:t>
                      </a:r>
                      <a:r>
                        <a:rPr lang="en-US" dirty="0" smtClean="0"/>
                        <a:t> 2022 </a:t>
                      </a:r>
                      <a:r>
                        <a:rPr lang="en-US" dirty="0" err="1" smtClean="0"/>
                        <a:t>turun</a:t>
                      </a:r>
                      <a:r>
                        <a:rPr lang="en-US" dirty="0" smtClean="0"/>
                        <a:t>  9,12% </a:t>
                      </a:r>
                      <a:r>
                        <a:rPr lang="en-US" dirty="0" err="1" smtClean="0"/>
                        <a:t>dibanding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thn</a:t>
                      </a:r>
                      <a:r>
                        <a:rPr lang="en-US" dirty="0" smtClean="0"/>
                        <a:t> 2021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menurunnya</a:t>
                      </a:r>
                      <a:r>
                        <a:rPr lang="en-US" dirty="0" smtClean="0"/>
                        <a:t> student body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Pengeluaran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thn</a:t>
                      </a:r>
                      <a:r>
                        <a:rPr lang="en-US" dirty="0" smtClean="0"/>
                        <a:t> 2022 </a:t>
                      </a:r>
                      <a:r>
                        <a:rPr lang="en-US" dirty="0" err="1" smtClean="0"/>
                        <a:t>turun</a:t>
                      </a:r>
                      <a:r>
                        <a:rPr lang="en-US" dirty="0" smtClean="0"/>
                        <a:t> 8,73% disbanding </a:t>
                      </a:r>
                      <a:r>
                        <a:rPr lang="en-US" dirty="0" err="1" smtClean="0"/>
                        <a:t>thn</a:t>
                      </a:r>
                      <a:r>
                        <a:rPr lang="en-US" dirty="0" smtClean="0"/>
                        <a:t> 2021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upaya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efisiensi</a:t>
                      </a:r>
                      <a:endParaRPr lang="en-US" dirty="0" smtClean="0"/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Laba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thn</a:t>
                      </a:r>
                      <a:r>
                        <a:rPr lang="en-US" dirty="0" smtClean="0"/>
                        <a:t> 2022 </a:t>
                      </a:r>
                      <a:r>
                        <a:rPr lang="en-US" dirty="0" err="1" smtClean="0"/>
                        <a:t>turun</a:t>
                      </a:r>
                      <a:r>
                        <a:rPr lang="en-US" dirty="0" smtClean="0"/>
                        <a:t> 56,05%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248397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6217" y="1709435"/>
            <a:ext cx="5215198" cy="2975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6711" y="1579063"/>
            <a:ext cx="719390" cy="2804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954" y="1579063"/>
            <a:ext cx="719390" cy="2804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9123" y="3189433"/>
            <a:ext cx="719390" cy="28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9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453983"/>
              </p:ext>
            </p:extLst>
          </p:nvPr>
        </p:nvGraphicFramePr>
        <p:xfrm>
          <a:off x="386670" y="643030"/>
          <a:ext cx="5422739" cy="588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9">
                  <a:extLst>
                    <a:ext uri="{9D8B030D-6E8A-4147-A177-3AD203B41FA5}">
                      <a16:colId xmlns:a16="http://schemas.microsoft.com/office/drawing/2014/main" val="3396984727"/>
                    </a:ext>
                  </a:extLst>
                </a:gridCol>
              </a:tblGrid>
              <a:tr h="4702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PERTUMBUHAN LPK TAHUN 2022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2623"/>
                  </a:ext>
                </a:extLst>
              </a:tr>
              <a:tr h="5410348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2479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856938" y="232832"/>
            <a:ext cx="6519074" cy="410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PERTUMBUHAN LPK-ARUS KAS TAHUN 2022 (JUTAAN RP)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63" y="1229241"/>
            <a:ext cx="5186149" cy="2749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46" y="1153480"/>
            <a:ext cx="548688" cy="280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037" y="1775237"/>
            <a:ext cx="652329" cy="280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945" y="2463788"/>
            <a:ext cx="652329" cy="280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963" y="3978775"/>
            <a:ext cx="5186149" cy="25448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4951" y="5213322"/>
            <a:ext cx="664522" cy="294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649" y="3939175"/>
            <a:ext cx="542591" cy="317019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45054"/>
              </p:ext>
            </p:extLst>
          </p:nvPr>
        </p:nvGraphicFramePr>
        <p:xfrm>
          <a:off x="6016925" y="643030"/>
          <a:ext cx="5422739" cy="588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9">
                  <a:extLst>
                    <a:ext uri="{9D8B030D-6E8A-4147-A177-3AD203B41FA5}">
                      <a16:colId xmlns:a16="http://schemas.microsoft.com/office/drawing/2014/main" val="3396984727"/>
                    </a:ext>
                  </a:extLst>
                </a:gridCol>
              </a:tblGrid>
              <a:tr h="4702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PERTUMBUHAN ARUS KAS TAHUN 2022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2623"/>
                  </a:ext>
                </a:extLst>
              </a:tr>
              <a:tr h="5410348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Penjelasan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: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sz="1600" dirty="0" err="1" smtClean="0"/>
                        <a:t>Aset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lancar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tumbuh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karena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kenaikan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piutang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mahasiswa</a:t>
                      </a:r>
                      <a:r>
                        <a:rPr lang="en-US" sz="1600" dirty="0" smtClean="0"/>
                        <a:t>  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sz="1600" dirty="0" err="1" smtClean="0"/>
                        <a:t>Aset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tetap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turun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karena</a:t>
                      </a:r>
                      <a:r>
                        <a:rPr lang="en-US" sz="1600" dirty="0" smtClean="0"/>
                        <a:t> akum </a:t>
                      </a:r>
                      <a:r>
                        <a:rPr lang="en-US" sz="1600" dirty="0" err="1" smtClean="0"/>
                        <a:t>penyusutan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lbh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besar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dibanding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pengadaan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aset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baru</a:t>
                      </a:r>
                      <a:endParaRPr lang="en-US" sz="1600" dirty="0" smtClean="0"/>
                    </a:p>
                    <a:p>
                      <a:pPr marL="342900" indent="-342900">
                        <a:buAutoNum type="alphaLcPeriod"/>
                      </a:pPr>
                      <a:r>
                        <a:rPr lang="en-US" sz="1600" dirty="0" err="1" smtClean="0"/>
                        <a:t>Aset</a:t>
                      </a:r>
                      <a:r>
                        <a:rPr lang="en-US" sz="1600" dirty="0" smtClean="0"/>
                        <a:t> lain-lain </a:t>
                      </a:r>
                      <a:r>
                        <a:rPr lang="en-US" sz="1600" dirty="0" err="1" smtClean="0"/>
                        <a:t>turun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karena</a:t>
                      </a:r>
                      <a:r>
                        <a:rPr lang="en-US" sz="1600" dirty="0" smtClean="0"/>
                        <a:t>  akum </a:t>
                      </a:r>
                      <a:r>
                        <a:rPr lang="en-US" sz="1600" dirty="0" err="1" smtClean="0"/>
                        <a:t>penyusutan</a:t>
                      </a:r>
                      <a:r>
                        <a:rPr lang="en-US" sz="1600" dirty="0" smtClean="0"/>
                        <a:t> intangible </a:t>
                      </a:r>
                      <a:r>
                        <a:rPr lang="en-US" sz="1600" dirty="0" err="1" smtClean="0"/>
                        <a:t>aset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lbh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besar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dibanding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pengadaan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aset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baru</a:t>
                      </a:r>
                      <a:endParaRPr lang="en-US" sz="1600" dirty="0" smtClean="0"/>
                    </a:p>
                    <a:p>
                      <a:pPr marL="342900" indent="-342900">
                        <a:buAutoNum type="alphaLcPeriod"/>
                      </a:pPr>
                      <a:r>
                        <a:rPr lang="en-US" sz="1600" dirty="0" err="1" smtClean="0"/>
                        <a:t>Utang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jk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pendek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turun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karena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menurunnya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utang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pajak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utang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imbalan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paska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kerja</a:t>
                      </a:r>
                      <a:endParaRPr lang="en-US" sz="1600" dirty="0" smtClean="0"/>
                    </a:p>
                    <a:p>
                      <a:pPr marL="342900" indent="-342900">
                        <a:buAutoNum type="alphaLcPeriod"/>
                      </a:pPr>
                      <a:r>
                        <a:rPr lang="en-US" sz="1600" dirty="0" err="1" smtClean="0"/>
                        <a:t>Saldo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kas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menurun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karena</a:t>
                      </a:r>
                      <a:r>
                        <a:rPr lang="en-US" sz="1600" dirty="0" smtClean="0"/>
                        <a:t> cash inflow </a:t>
                      </a:r>
                      <a:r>
                        <a:rPr lang="en-US" sz="1600" dirty="0" err="1" smtClean="0"/>
                        <a:t>lbh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rendah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dari</a:t>
                      </a:r>
                      <a:r>
                        <a:rPr lang="en-US" sz="1600" dirty="0" smtClean="0"/>
                        <a:t> cash outflow </a:t>
                      </a:r>
                      <a:r>
                        <a:rPr lang="en-US" sz="1600" dirty="0" err="1" smtClean="0"/>
                        <a:t>sbg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dampak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dari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menurunnya</a:t>
                      </a:r>
                      <a:r>
                        <a:rPr lang="en-US" sz="1600" dirty="0" smtClean="0"/>
                        <a:t> student body  </a:t>
                      </a:r>
                      <a:endParaRPr lang="en-US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24793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3322" y="2523194"/>
            <a:ext cx="688908" cy="2743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9746" y="2744228"/>
            <a:ext cx="835224" cy="2743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8122" y="2744228"/>
            <a:ext cx="835224" cy="274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0188" y="1183544"/>
            <a:ext cx="5238627" cy="27556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7821" y="1053228"/>
            <a:ext cx="654578" cy="2746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6731" y="2660366"/>
            <a:ext cx="688762" cy="266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7760" y="2797538"/>
            <a:ext cx="687156" cy="2452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69223" y="2654066"/>
            <a:ext cx="714399" cy="266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39128" y="1327893"/>
            <a:ext cx="697307" cy="2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89611" y="788309"/>
            <a:ext cx="2928565" cy="410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INVESTASI TAHUN 2022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75" y="1444238"/>
            <a:ext cx="8499149" cy="49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9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3701" y="629491"/>
            <a:ext cx="2861337" cy="336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LESSON LEARNED 2022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3701" y="1260945"/>
            <a:ext cx="10906299" cy="2976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Sumber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penerimaan</a:t>
            </a:r>
            <a:r>
              <a:rPr lang="en-US" dirty="0" smtClean="0">
                <a:solidFill>
                  <a:schemeClr val="tx1"/>
                </a:solidFill>
              </a:rPr>
              <a:t> dana </a:t>
            </a:r>
            <a:r>
              <a:rPr lang="en-US" dirty="0" err="1" smtClean="0">
                <a:solidFill>
                  <a:schemeClr val="tx1"/>
                </a:solidFill>
              </a:rPr>
              <a:t>sebaiknya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tergantung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jumlah</a:t>
            </a:r>
            <a:r>
              <a:rPr lang="en-US" dirty="0" smtClean="0">
                <a:solidFill>
                  <a:schemeClr val="tx1"/>
                </a:solidFill>
              </a:rPr>
              <a:t> student body </a:t>
            </a:r>
            <a:r>
              <a:rPr lang="en-US" dirty="0" err="1" smtClean="0">
                <a:solidFill>
                  <a:schemeClr val="tx1"/>
                </a:solidFill>
              </a:rPr>
              <a:t>tetapi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meningkatkan</a:t>
            </a:r>
            <a:r>
              <a:rPr lang="en-US" dirty="0" smtClean="0">
                <a:solidFill>
                  <a:schemeClr val="tx1"/>
                </a:solidFill>
              </a:rPr>
              <a:t> non tuition fee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Meningkatkan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pengendalian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keuangan</a:t>
            </a:r>
            <a:r>
              <a:rPr lang="en-US" dirty="0" smtClean="0">
                <a:solidFill>
                  <a:schemeClr val="tx1"/>
                </a:solidFill>
              </a:rPr>
              <a:t> di unit </a:t>
            </a:r>
            <a:r>
              <a:rPr lang="en-US" dirty="0" err="1" smtClean="0">
                <a:solidFill>
                  <a:schemeClr val="tx1"/>
                </a:solidFill>
              </a:rPr>
              <a:t>pendidikan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Menuntaskan</a:t>
            </a:r>
            <a:r>
              <a:rPr lang="en-US" dirty="0" smtClean="0">
                <a:solidFill>
                  <a:schemeClr val="tx1"/>
                </a:solidFill>
              </a:rPr>
              <a:t> Cleansing data student body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Penegakan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integritas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dosen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karyawan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mahasiswa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Meningkatkan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kreatifitas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Dosen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pembelajaran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Digital </a:t>
            </a:r>
            <a:r>
              <a:rPr lang="en-US" dirty="0">
                <a:solidFill>
                  <a:schemeClr val="tx1"/>
                </a:solidFill>
              </a:rPr>
              <a:t>Marketing </a:t>
            </a:r>
            <a:r>
              <a:rPr lang="en-US" dirty="0" err="1">
                <a:solidFill>
                  <a:schemeClr val="tx1"/>
                </a:solidFill>
              </a:rPr>
              <a:t>perlu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ditingkatkan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Digital learning </a:t>
            </a:r>
            <a:r>
              <a:rPr lang="en-US" dirty="0" err="1" smtClean="0">
                <a:solidFill>
                  <a:schemeClr val="tx1"/>
                </a:solidFill>
              </a:rPr>
              <a:t>perlu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ditingkatkan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Pemberdayaan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mitra</a:t>
            </a:r>
            <a:r>
              <a:rPr lang="en-US" dirty="0">
                <a:solidFill>
                  <a:schemeClr val="tx1"/>
                </a:solidFill>
              </a:rPr>
              <a:t> PMB </a:t>
            </a:r>
            <a:r>
              <a:rPr lang="en-US" dirty="0" err="1">
                <a:solidFill>
                  <a:schemeClr val="tx1"/>
                </a:solidFill>
              </a:rPr>
              <a:t>spt</a:t>
            </a:r>
            <a:r>
              <a:rPr lang="en-US" dirty="0">
                <a:solidFill>
                  <a:schemeClr val="tx1"/>
                </a:solidFill>
              </a:rPr>
              <a:t> guru BK </a:t>
            </a:r>
            <a:r>
              <a:rPr lang="en-US" dirty="0" err="1">
                <a:solidFill>
                  <a:schemeClr val="tx1"/>
                </a:solidFill>
              </a:rPr>
              <a:t>termasuk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agen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duta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kampus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kerja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perusahaan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instansi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Peningkatan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kerja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sama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industry</a:t>
            </a:r>
          </a:p>
          <a:p>
            <a:pPr marL="342900" indent="-342900"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Peningkatan</a:t>
            </a:r>
            <a:r>
              <a:rPr lang="en-US" dirty="0" smtClean="0">
                <a:solidFill>
                  <a:schemeClr val="tx1"/>
                </a:solidFill>
              </a:rPr>
              <a:t> relationship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tokoh-tokoh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kunci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relevan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88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478564"/>
            <a:ext cx="12188389" cy="60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783" y="906048"/>
            <a:ext cx="4584589" cy="2755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700" y="906048"/>
            <a:ext cx="4828450" cy="27556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8691" y="3938905"/>
            <a:ext cx="1001345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Calibri" panose="020F0502020204030204" pitchFamily="34" charset="0"/>
              <a:buChar char="□"/>
            </a:pPr>
            <a:r>
              <a:rPr lang="en-US" dirty="0" err="1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Jumlah</a:t>
            </a: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karyawan</a:t>
            </a: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pada</a:t>
            </a: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tahun</a:t>
            </a: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2023 </a:t>
            </a:r>
            <a:r>
              <a:rPr lang="en-US" dirty="0" err="1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naik</a:t>
            </a: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dari</a:t>
            </a: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199 orang </a:t>
            </a:r>
            <a:r>
              <a:rPr lang="en-US" dirty="0" err="1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menjadi</a:t>
            </a: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203 orang (</a:t>
            </a:r>
            <a:r>
              <a:rPr lang="en-US" dirty="0" err="1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naik</a:t>
            </a:r>
            <a:r>
              <a:rPr lang="en-US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4 orang) s</a:t>
            </a:r>
            <a:r>
              <a:rPr lang="id-ID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ebagai </a:t>
            </a:r>
            <a:r>
              <a:rPr lang="id-ID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implikasi dari program pen</a:t>
            </a:r>
            <a:r>
              <a:rPr lang="en-US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ambahan</a:t>
            </a:r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Program </a:t>
            </a:r>
            <a:r>
              <a:rPr lang="en-US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Studi</a:t>
            </a:r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baru</a:t>
            </a:r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ULBI </a:t>
            </a:r>
            <a:r>
              <a:rPr lang="en-US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pada</a:t>
            </a:r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tahun</a:t>
            </a:r>
            <a:r>
              <a:rPr lang="en-US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2023 </a:t>
            </a:r>
            <a:r>
              <a:rPr lang="id-ID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diperlukan tambahan dosen tetap, dosen luar biasa dan tenaga penunjang akademik.</a:t>
            </a:r>
            <a:endParaRPr lang="en-US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1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2209" y="726393"/>
            <a:ext cx="10707881" cy="5571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PROGRAM KERJA TAHUN 2023</a:t>
            </a: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Meningkatan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perolehan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mahasiswa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baru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sebesar</a:t>
            </a:r>
            <a:r>
              <a:rPr lang="en-US" dirty="0" smtClean="0">
                <a:solidFill>
                  <a:schemeClr val="tx1"/>
                </a:solidFill>
              </a:rPr>
              <a:t> 1.500 orang</a:t>
            </a: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Melanjutkan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pendirian</a:t>
            </a:r>
            <a:r>
              <a:rPr lang="en-US" dirty="0" smtClean="0">
                <a:solidFill>
                  <a:schemeClr val="tx1"/>
                </a:solidFill>
              </a:rPr>
              <a:t> S2 </a:t>
            </a:r>
            <a:r>
              <a:rPr lang="en-US" dirty="0" err="1" smtClean="0">
                <a:solidFill>
                  <a:schemeClr val="tx1"/>
                </a:solidFill>
              </a:rPr>
              <a:t>Manajemen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Logistik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Melanjutkan</a:t>
            </a:r>
            <a:r>
              <a:rPr lang="en-US" dirty="0" smtClean="0">
                <a:solidFill>
                  <a:schemeClr val="tx1"/>
                </a:solidFill>
              </a:rPr>
              <a:t> program upgrading </a:t>
            </a:r>
            <a:r>
              <a:rPr lang="en-US" dirty="0" err="1" smtClean="0">
                <a:solidFill>
                  <a:schemeClr val="tx1"/>
                </a:solidFill>
              </a:rPr>
              <a:t>dari</a:t>
            </a:r>
            <a:r>
              <a:rPr lang="en-US" dirty="0" smtClean="0">
                <a:solidFill>
                  <a:schemeClr val="tx1"/>
                </a:solidFill>
              </a:rPr>
              <a:t> D3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D4 (S1 </a:t>
            </a:r>
            <a:r>
              <a:rPr lang="en-US" dirty="0" err="1" smtClean="0">
                <a:solidFill>
                  <a:schemeClr val="tx1"/>
                </a:solidFill>
              </a:rPr>
              <a:t>Terapan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Merancang</a:t>
            </a:r>
            <a:r>
              <a:rPr lang="en-US" dirty="0" smtClean="0">
                <a:solidFill>
                  <a:schemeClr val="tx1"/>
                </a:solidFill>
              </a:rPr>
              <a:t> platform </a:t>
            </a:r>
            <a:r>
              <a:rPr lang="en-US" dirty="0" err="1" smtClean="0">
                <a:solidFill>
                  <a:schemeClr val="tx1"/>
                </a:solidFill>
              </a:rPr>
              <a:t>kampus</a:t>
            </a:r>
            <a:r>
              <a:rPr lang="en-US" dirty="0" smtClean="0">
                <a:solidFill>
                  <a:schemeClr val="tx1"/>
                </a:solidFill>
              </a:rPr>
              <a:t> digital </a:t>
            </a: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Melanjutkan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pembuatan</a:t>
            </a:r>
            <a:r>
              <a:rPr lang="en-US" dirty="0" smtClean="0">
                <a:solidFill>
                  <a:schemeClr val="tx1"/>
                </a:solidFill>
              </a:rPr>
              <a:t> platform Super Apps ULBI</a:t>
            </a: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Meningkatkan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kualitas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kuantitas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penelitian</a:t>
            </a:r>
            <a:r>
              <a:rPr lang="en-US" dirty="0" smtClean="0">
                <a:solidFill>
                  <a:schemeClr val="tx1"/>
                </a:solidFill>
              </a:rPr>
              <a:t> internal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eksternal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Meningkatkan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penerimaan</a:t>
            </a:r>
            <a:r>
              <a:rPr lang="en-US" dirty="0" smtClean="0">
                <a:solidFill>
                  <a:schemeClr val="tx1"/>
                </a:solidFill>
              </a:rPr>
              <a:t> non tuition fee</a:t>
            </a: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Meningkatkan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kualitas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pendidikan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melalui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pemenuhan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standar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kompetensi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kerja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nasional</a:t>
            </a:r>
            <a:r>
              <a:rPr lang="en-US" dirty="0" smtClean="0">
                <a:solidFill>
                  <a:schemeClr val="tx1"/>
                </a:solidFill>
              </a:rPr>
              <a:t> Indonesia</a:t>
            </a: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Meningkatkan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kualitas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dosen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staf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Meningkatkan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prestasi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mahasiswa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bidang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akademik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maupun</a:t>
            </a:r>
            <a:r>
              <a:rPr lang="en-US" dirty="0" smtClean="0">
                <a:solidFill>
                  <a:schemeClr val="tx1"/>
                </a:solidFill>
              </a:rPr>
              <a:t> non </a:t>
            </a:r>
            <a:r>
              <a:rPr lang="en-US" dirty="0" err="1" smtClean="0">
                <a:solidFill>
                  <a:schemeClr val="tx1"/>
                </a:solidFill>
              </a:rPr>
              <a:t>akademik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Melakukan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pertukaran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dosen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mahasiswa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Meningkatkan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kerja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sama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industri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Perguruan</a:t>
            </a:r>
            <a:r>
              <a:rPr lang="en-US" dirty="0" smtClean="0">
                <a:solidFill>
                  <a:schemeClr val="tx1"/>
                </a:solidFill>
              </a:rPr>
              <a:t> Tinggi</a:t>
            </a: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Meningkatkan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pengendalian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keuangan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Merekrut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dosen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baru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memenuhi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kebutuhan</a:t>
            </a:r>
            <a:r>
              <a:rPr lang="en-US" dirty="0" smtClean="0">
                <a:solidFill>
                  <a:schemeClr val="tx1"/>
                </a:solidFill>
              </a:rPr>
              <a:t> Prodi </a:t>
            </a:r>
            <a:r>
              <a:rPr lang="en-US" dirty="0" err="1" smtClean="0">
                <a:solidFill>
                  <a:schemeClr val="tx1"/>
                </a:solidFill>
              </a:rPr>
              <a:t>baru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Melanjutkan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bantuan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pendidikan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karyawan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Melakukan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pengadaan</a:t>
            </a:r>
            <a:r>
              <a:rPr lang="en-US" dirty="0" smtClean="0">
                <a:solidFill>
                  <a:schemeClr val="tx1"/>
                </a:solidFill>
              </a:rPr>
              <a:t> / capex </a:t>
            </a:r>
            <a:r>
              <a:rPr lang="en-US" dirty="0" err="1" smtClean="0">
                <a:solidFill>
                  <a:schemeClr val="tx1"/>
                </a:solidFill>
              </a:rPr>
              <a:t>untuk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kebutuhan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pendidikan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lphaLcPeriod"/>
            </a:pPr>
            <a:r>
              <a:rPr lang="en-US" dirty="0" err="1" smtClean="0">
                <a:solidFill>
                  <a:schemeClr val="tx1"/>
                </a:solidFill>
              </a:rPr>
              <a:t>Melakukan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evaluasi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terhadap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pencapaian</a:t>
            </a:r>
            <a:r>
              <a:rPr lang="en-US" dirty="0" smtClean="0">
                <a:solidFill>
                  <a:schemeClr val="tx1"/>
                </a:solidFill>
              </a:rPr>
              <a:t> KPI ULBI </a:t>
            </a:r>
            <a:r>
              <a:rPr lang="en-US" dirty="0" err="1" smtClean="0">
                <a:solidFill>
                  <a:schemeClr val="tx1"/>
                </a:solidFill>
              </a:rPr>
              <a:t>setiap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triwulan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AutoNum type="alphaL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6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219" y="1260548"/>
            <a:ext cx="8326632" cy="115786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23701" y="629491"/>
            <a:ext cx="2861337" cy="336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PMB TAHUN 2023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8" y="2713089"/>
            <a:ext cx="4584589" cy="3029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535" y="2713089"/>
            <a:ext cx="5230821" cy="302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23700" y="629491"/>
            <a:ext cx="5526722" cy="3363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PROGNOSA 2022 VS RKA TAHUN 2023 (JUTAAN RP)</a:t>
            </a: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00684"/>
              </p:ext>
            </p:extLst>
          </p:nvPr>
        </p:nvGraphicFramePr>
        <p:xfrm>
          <a:off x="391206" y="1223866"/>
          <a:ext cx="5422739" cy="5313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9">
                  <a:extLst>
                    <a:ext uri="{9D8B030D-6E8A-4147-A177-3AD203B41FA5}">
                      <a16:colId xmlns:a16="http://schemas.microsoft.com/office/drawing/2014/main" val="3396984727"/>
                    </a:ext>
                  </a:extLst>
                </a:gridCol>
              </a:tblGrid>
              <a:tr h="4248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PROGNOSA KEUANGAN VS RKA TAHUN 2023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2623"/>
                  </a:ext>
                </a:extLst>
              </a:tr>
              <a:tr h="488851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Penjelasan</a:t>
                      </a:r>
                      <a:r>
                        <a:rPr lang="en-US" dirty="0" smtClean="0"/>
                        <a:t> :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Penerimaan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tumbuh</a:t>
                      </a:r>
                      <a:r>
                        <a:rPr lang="en-US" dirty="0" smtClean="0"/>
                        <a:t> 6,75%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peningkatan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jmlh</a:t>
                      </a:r>
                      <a:r>
                        <a:rPr lang="en-US" dirty="0" smtClean="0"/>
                        <a:t> PMB </a:t>
                      </a:r>
                      <a:r>
                        <a:rPr lang="en-US" dirty="0" err="1" smtClean="0"/>
                        <a:t>dan</a:t>
                      </a:r>
                      <a:r>
                        <a:rPr lang="en-US" dirty="0" smtClean="0"/>
                        <a:t> NTF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Pengeluaran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tumbuh</a:t>
                      </a:r>
                      <a:r>
                        <a:rPr lang="en-US" dirty="0" smtClean="0"/>
                        <a:t> 6,56%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upaya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efisiensi</a:t>
                      </a:r>
                      <a:endParaRPr lang="en-US" dirty="0" smtClean="0"/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Laba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tumbuh</a:t>
                      </a:r>
                      <a:r>
                        <a:rPr lang="en-US" dirty="0" smtClean="0"/>
                        <a:t> 53,54%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2479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01" y="1734989"/>
            <a:ext cx="5167798" cy="2879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72" y="1793024"/>
            <a:ext cx="585267" cy="268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427" y="1793024"/>
            <a:ext cx="585267" cy="2682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028" y="2636850"/>
            <a:ext cx="688908" cy="268247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246186"/>
              </p:ext>
            </p:extLst>
          </p:nvPr>
        </p:nvGraphicFramePr>
        <p:xfrm>
          <a:off x="6050422" y="1223865"/>
          <a:ext cx="5422739" cy="5313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9">
                  <a:extLst>
                    <a:ext uri="{9D8B030D-6E8A-4147-A177-3AD203B41FA5}">
                      <a16:colId xmlns:a16="http://schemas.microsoft.com/office/drawing/2014/main" val="3396984727"/>
                    </a:ext>
                  </a:extLst>
                </a:gridCol>
              </a:tblGrid>
              <a:tr h="4248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PROPORSI KEUANGAN TAHUN 2023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2623"/>
                  </a:ext>
                </a:extLst>
              </a:tr>
              <a:tr h="488851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24793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241" y="1734989"/>
            <a:ext cx="4743099" cy="22740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9870" y="2239714"/>
            <a:ext cx="513271" cy="1552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1883" y="2118804"/>
            <a:ext cx="504724" cy="1985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2797" y="2351158"/>
            <a:ext cx="487633" cy="2241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3346" y="2604291"/>
            <a:ext cx="513270" cy="2241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241" y="4030376"/>
            <a:ext cx="4743099" cy="2506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8064" y="5366759"/>
            <a:ext cx="547452" cy="21562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3782" y="5024927"/>
            <a:ext cx="504724" cy="1814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0504" y="4572491"/>
            <a:ext cx="504723" cy="2156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2715" y="4314590"/>
            <a:ext cx="487633" cy="2241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4617" y="4347845"/>
            <a:ext cx="513270" cy="22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7310" y="495656"/>
            <a:ext cx="5358213" cy="452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Executive Summary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3664" y="1102408"/>
            <a:ext cx="10921525" cy="5161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1.  RKA YPBPI </a:t>
            </a:r>
            <a:r>
              <a:rPr lang="en-US" dirty="0" err="1" smtClean="0">
                <a:solidFill>
                  <a:schemeClr val="tx1"/>
                </a:solidFill>
              </a:rPr>
              <a:t>Tahun</a:t>
            </a:r>
            <a:r>
              <a:rPr lang="en-US" dirty="0" smtClean="0">
                <a:solidFill>
                  <a:schemeClr val="tx1"/>
                </a:solidFill>
              </a:rPr>
              <a:t> 2023 </a:t>
            </a:r>
            <a:r>
              <a:rPr lang="en-US" dirty="0" err="1" smtClean="0">
                <a:solidFill>
                  <a:schemeClr val="tx1"/>
                </a:solidFill>
              </a:rPr>
              <a:t>disusun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memperhatikan</a:t>
            </a:r>
            <a:r>
              <a:rPr lang="en-US" dirty="0" smtClean="0">
                <a:solidFill>
                  <a:schemeClr val="tx1"/>
                </a:solidFill>
              </a:rPr>
              <a:t> :</a:t>
            </a:r>
          </a:p>
          <a:p>
            <a:pPr marL="538163" indent="-273050">
              <a:buAutoNum type="alphaLcPeriod"/>
            </a:pPr>
            <a:r>
              <a:rPr lang="en-US" sz="1400" dirty="0" err="1" smtClean="0">
                <a:solidFill>
                  <a:schemeClr val="tx1"/>
                </a:solidFill>
              </a:rPr>
              <a:t>Undang-Undang</a:t>
            </a:r>
            <a:r>
              <a:rPr lang="en-US" sz="1400" dirty="0" smtClean="0">
                <a:solidFill>
                  <a:schemeClr val="tx1"/>
                </a:solidFill>
              </a:rPr>
              <a:t> No.28/2004 </a:t>
            </a:r>
            <a:r>
              <a:rPr lang="en-US" sz="1400" dirty="0" err="1" smtClean="0">
                <a:solidFill>
                  <a:schemeClr val="tx1"/>
                </a:solidFill>
              </a:rPr>
              <a:t>tentang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Perubahan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atas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Undang-Undang</a:t>
            </a:r>
            <a:r>
              <a:rPr lang="en-US" sz="1400" dirty="0" smtClean="0">
                <a:solidFill>
                  <a:schemeClr val="tx1"/>
                </a:solidFill>
              </a:rPr>
              <a:t> No.16/2001 </a:t>
            </a:r>
            <a:r>
              <a:rPr lang="en-US" sz="1400" dirty="0" err="1" smtClean="0">
                <a:solidFill>
                  <a:schemeClr val="tx1"/>
                </a:solidFill>
              </a:rPr>
              <a:t>tentang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Yayasan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538163" indent="-273050">
              <a:buAutoNum type="alphaLcPeriod"/>
            </a:pPr>
            <a:r>
              <a:rPr lang="en-US" sz="1400" dirty="0" err="1" smtClean="0">
                <a:solidFill>
                  <a:schemeClr val="tx1"/>
                </a:solidFill>
              </a:rPr>
              <a:t>Anggaran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Dasar</a:t>
            </a:r>
            <a:r>
              <a:rPr lang="en-US" sz="1400" dirty="0" smtClean="0">
                <a:solidFill>
                  <a:schemeClr val="tx1"/>
                </a:solidFill>
              </a:rPr>
              <a:t>/</a:t>
            </a:r>
            <a:r>
              <a:rPr lang="en-US" sz="1400" dirty="0" err="1" smtClean="0">
                <a:solidFill>
                  <a:schemeClr val="tx1"/>
                </a:solidFill>
              </a:rPr>
              <a:t>Aanggaran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Rumah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Tangga</a:t>
            </a:r>
            <a:r>
              <a:rPr lang="en-US" sz="1400" dirty="0" smtClean="0">
                <a:solidFill>
                  <a:schemeClr val="tx1"/>
                </a:solidFill>
              </a:rPr>
              <a:t> YPBPI</a:t>
            </a:r>
          </a:p>
          <a:p>
            <a:pPr marL="538163" indent="-273050">
              <a:buAutoNum type="alphaLcPeriod"/>
            </a:pPr>
            <a:r>
              <a:rPr lang="en-US" sz="1400" dirty="0" err="1" smtClean="0">
                <a:solidFill>
                  <a:schemeClr val="tx1"/>
                </a:solidFill>
              </a:rPr>
              <a:t>Arahan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dari</a:t>
            </a:r>
            <a:r>
              <a:rPr lang="en-US" sz="1400" dirty="0" smtClean="0">
                <a:solidFill>
                  <a:schemeClr val="tx1"/>
                </a:solidFill>
              </a:rPr>
              <a:t> PT </a:t>
            </a:r>
            <a:r>
              <a:rPr lang="en-US" sz="1400" dirty="0" err="1" smtClean="0">
                <a:solidFill>
                  <a:schemeClr val="tx1"/>
                </a:solidFill>
              </a:rPr>
              <a:t>Pos</a:t>
            </a:r>
            <a:r>
              <a:rPr lang="en-US" sz="1400" dirty="0" smtClean="0">
                <a:solidFill>
                  <a:schemeClr val="tx1"/>
                </a:solidFill>
              </a:rPr>
              <a:t> Indonesia</a:t>
            </a:r>
          </a:p>
          <a:p>
            <a:pPr marL="538163" indent="-273050">
              <a:buAutoNum type="alphaLcPeriod"/>
            </a:pPr>
            <a:r>
              <a:rPr lang="en-US" sz="1400" dirty="0" smtClean="0">
                <a:solidFill>
                  <a:schemeClr val="tx1"/>
                </a:solidFill>
              </a:rPr>
              <a:t>RPJP ULBI </a:t>
            </a:r>
            <a:r>
              <a:rPr lang="en-US" sz="1400" dirty="0" err="1" smtClean="0">
                <a:solidFill>
                  <a:schemeClr val="tx1"/>
                </a:solidFill>
              </a:rPr>
              <a:t>tahun</a:t>
            </a:r>
            <a:r>
              <a:rPr lang="en-US" sz="1400" dirty="0" smtClean="0">
                <a:solidFill>
                  <a:schemeClr val="tx1"/>
                </a:solidFill>
              </a:rPr>
              <a:t> 2023-2047, </a:t>
            </a:r>
            <a:r>
              <a:rPr lang="en-US" sz="1400" dirty="0" err="1" smtClean="0">
                <a:solidFill>
                  <a:schemeClr val="tx1"/>
                </a:solidFill>
              </a:rPr>
              <a:t>Renstra</a:t>
            </a:r>
            <a:r>
              <a:rPr lang="en-US" sz="1400" dirty="0" smtClean="0">
                <a:solidFill>
                  <a:schemeClr val="tx1"/>
                </a:solidFill>
              </a:rPr>
              <a:t> ULBI </a:t>
            </a:r>
            <a:r>
              <a:rPr lang="en-US" sz="1400" dirty="0" err="1" smtClean="0">
                <a:solidFill>
                  <a:schemeClr val="tx1"/>
                </a:solidFill>
              </a:rPr>
              <a:t>tahun</a:t>
            </a:r>
            <a:r>
              <a:rPr lang="en-US" sz="1400" dirty="0" smtClean="0">
                <a:solidFill>
                  <a:schemeClr val="tx1"/>
                </a:solidFill>
              </a:rPr>
              <a:t> 2023-2027, Digital campus Master Plan 2023-2027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2. RKA YPBPI </a:t>
            </a:r>
            <a:r>
              <a:rPr lang="en-US" dirty="0" err="1" smtClean="0">
                <a:solidFill>
                  <a:schemeClr val="tx1"/>
                </a:solidFill>
              </a:rPr>
              <a:t>menggunakan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asumsi</a:t>
            </a:r>
            <a:r>
              <a:rPr lang="en-US" dirty="0" smtClean="0">
                <a:solidFill>
                  <a:schemeClr val="tx1"/>
                </a:solidFill>
              </a:rPr>
              <a:t> :</a:t>
            </a:r>
          </a:p>
          <a:p>
            <a:pPr marL="538163" indent="-273050">
              <a:buFont typeface="+mj-lt"/>
              <a:buAutoNum type="alphaLcPeriod"/>
            </a:pPr>
            <a:r>
              <a:rPr lang="en-US" sz="1400" dirty="0" err="1" smtClean="0">
                <a:solidFill>
                  <a:schemeClr val="tx1"/>
                </a:solidFill>
              </a:rPr>
              <a:t>Pertumbuhan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ekonomi</a:t>
            </a:r>
            <a:r>
              <a:rPr lang="en-US" sz="1400" dirty="0" smtClean="0">
                <a:solidFill>
                  <a:schemeClr val="tx1"/>
                </a:solidFill>
              </a:rPr>
              <a:t> 5,3% - 5,9%</a:t>
            </a:r>
          </a:p>
          <a:p>
            <a:pPr marL="538163" indent="-273050">
              <a:buFont typeface="+mj-lt"/>
              <a:buAutoNum type="alphaLcPeriod"/>
            </a:pPr>
            <a:r>
              <a:rPr lang="en-US" sz="1400" dirty="0" smtClean="0">
                <a:solidFill>
                  <a:schemeClr val="tx1"/>
                </a:solidFill>
              </a:rPr>
              <a:t>Tingkat </a:t>
            </a:r>
            <a:r>
              <a:rPr lang="en-US" sz="1400" dirty="0" err="1" smtClean="0">
                <a:solidFill>
                  <a:schemeClr val="tx1"/>
                </a:solidFill>
              </a:rPr>
              <a:t>inflasi</a:t>
            </a:r>
            <a:r>
              <a:rPr lang="en-US" sz="1400" dirty="0" smtClean="0">
                <a:solidFill>
                  <a:schemeClr val="tx1"/>
                </a:solidFill>
              </a:rPr>
              <a:t> 2% - 4%</a:t>
            </a:r>
          </a:p>
          <a:p>
            <a:pPr marL="538163" indent="-273050">
              <a:buFont typeface="+mj-lt"/>
              <a:buAutoNum type="alphaLcPeriod"/>
            </a:pPr>
            <a:r>
              <a:rPr lang="en-US" sz="1400" dirty="0" err="1" smtClean="0">
                <a:solidFill>
                  <a:schemeClr val="tx1"/>
                </a:solidFill>
              </a:rPr>
              <a:t>Nilai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tukar</a:t>
            </a:r>
            <a:r>
              <a:rPr lang="en-US" sz="1400" dirty="0" smtClean="0">
                <a:solidFill>
                  <a:schemeClr val="tx1"/>
                </a:solidFill>
              </a:rPr>
              <a:t> rupiah </a:t>
            </a:r>
            <a:r>
              <a:rPr lang="en-US" sz="1400" dirty="0" err="1" smtClean="0">
                <a:solidFill>
                  <a:schemeClr val="tx1"/>
                </a:solidFill>
              </a:rPr>
              <a:t>Rp</a:t>
            </a:r>
            <a:r>
              <a:rPr lang="en-US" sz="1400" dirty="0" smtClean="0">
                <a:solidFill>
                  <a:schemeClr val="tx1"/>
                </a:solidFill>
              </a:rPr>
              <a:t> 14.300 – </a:t>
            </a:r>
            <a:r>
              <a:rPr lang="en-US" sz="1400" dirty="0" err="1" smtClean="0">
                <a:solidFill>
                  <a:schemeClr val="tx1"/>
                </a:solidFill>
              </a:rPr>
              <a:t>Rp</a:t>
            </a:r>
            <a:r>
              <a:rPr lang="en-US" sz="1400" dirty="0" smtClean="0">
                <a:solidFill>
                  <a:schemeClr val="tx1"/>
                </a:solidFill>
              </a:rPr>
              <a:t> 14.800 per USD</a:t>
            </a:r>
          </a:p>
          <a:p>
            <a:pPr marL="538163" indent="-273050">
              <a:buFont typeface="+mj-lt"/>
              <a:buAutoNum type="alphaLcPeriod"/>
            </a:pPr>
            <a:r>
              <a:rPr lang="en-US" sz="1400" dirty="0" smtClean="0">
                <a:solidFill>
                  <a:schemeClr val="tx1"/>
                </a:solidFill>
              </a:rPr>
              <a:t>Tingkat </a:t>
            </a:r>
            <a:r>
              <a:rPr lang="en-US" sz="1400" dirty="0" err="1" smtClean="0">
                <a:solidFill>
                  <a:schemeClr val="tx1"/>
                </a:solidFill>
              </a:rPr>
              <a:t>suku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bunga</a:t>
            </a:r>
            <a:r>
              <a:rPr lang="en-US" sz="1400" dirty="0" smtClean="0">
                <a:solidFill>
                  <a:schemeClr val="tx1"/>
                </a:solidFill>
              </a:rPr>
              <a:t> SBN 7,34% - 9,16%</a:t>
            </a:r>
          </a:p>
          <a:p>
            <a:pPr marL="538163" indent="-273050">
              <a:buFont typeface="+mj-lt"/>
              <a:buAutoNum type="alphaLcPeriod"/>
            </a:pPr>
            <a:r>
              <a:rPr lang="en-US" sz="1400" dirty="0" smtClean="0">
                <a:solidFill>
                  <a:schemeClr val="tx1"/>
                </a:solidFill>
              </a:rPr>
              <a:t>UMR </a:t>
            </a:r>
            <a:r>
              <a:rPr lang="en-US" sz="1400" dirty="0" err="1" smtClean="0">
                <a:solidFill>
                  <a:schemeClr val="tx1"/>
                </a:solidFill>
              </a:rPr>
              <a:t>meningkat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sekitar</a:t>
            </a:r>
            <a:r>
              <a:rPr lang="en-US" sz="1400" dirty="0" smtClean="0">
                <a:solidFill>
                  <a:schemeClr val="tx1"/>
                </a:solidFill>
              </a:rPr>
              <a:t> 8%</a:t>
            </a:r>
          </a:p>
          <a:p>
            <a:pPr marL="342900" indent="-342900">
              <a:buFont typeface="+mj-lt"/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3. RKA YPBPI </a:t>
            </a:r>
            <a:r>
              <a:rPr lang="en-US" dirty="0" err="1" smtClean="0">
                <a:solidFill>
                  <a:schemeClr val="tx1"/>
                </a:solidFill>
              </a:rPr>
              <a:t>tahun</a:t>
            </a:r>
            <a:r>
              <a:rPr lang="en-US" dirty="0" smtClean="0">
                <a:solidFill>
                  <a:schemeClr val="tx1"/>
                </a:solidFill>
              </a:rPr>
              <a:t> 2023</a:t>
            </a:r>
          </a:p>
          <a:p>
            <a:pPr marL="538163" indent="-273050">
              <a:buFont typeface="+mj-lt"/>
              <a:buAutoNum type="alphaLcPeriod"/>
            </a:pPr>
            <a:r>
              <a:rPr lang="en-US" sz="1400" dirty="0" smtClean="0">
                <a:solidFill>
                  <a:schemeClr val="tx1"/>
                </a:solidFill>
              </a:rPr>
              <a:t>Target </a:t>
            </a:r>
            <a:r>
              <a:rPr lang="en-US" sz="1400" dirty="0" err="1" smtClean="0">
                <a:solidFill>
                  <a:schemeClr val="tx1"/>
                </a:solidFill>
              </a:rPr>
              <a:t>penerimaan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mahasiswa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baru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tahun</a:t>
            </a:r>
            <a:r>
              <a:rPr lang="en-US" sz="1400" dirty="0" smtClean="0">
                <a:solidFill>
                  <a:schemeClr val="tx1"/>
                </a:solidFill>
              </a:rPr>
              <a:t> 2023 </a:t>
            </a:r>
            <a:r>
              <a:rPr lang="en-US" sz="1400" dirty="0" err="1" smtClean="0">
                <a:solidFill>
                  <a:schemeClr val="tx1"/>
                </a:solidFill>
              </a:rPr>
              <a:t>sebanyak</a:t>
            </a:r>
            <a:r>
              <a:rPr lang="en-US" sz="1400" dirty="0" smtClean="0">
                <a:solidFill>
                  <a:schemeClr val="tx1"/>
                </a:solidFill>
              </a:rPr>
              <a:t> 1.500 </a:t>
            </a:r>
            <a:r>
              <a:rPr lang="en-US" sz="1400" dirty="0" err="1" smtClean="0">
                <a:solidFill>
                  <a:schemeClr val="tx1"/>
                </a:solidFill>
              </a:rPr>
              <a:t>tumbuh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sebesar</a:t>
            </a:r>
            <a:r>
              <a:rPr lang="en-US" sz="1400" dirty="0" smtClean="0">
                <a:solidFill>
                  <a:schemeClr val="tx1"/>
                </a:solidFill>
              </a:rPr>
              <a:t> 70,64% </a:t>
            </a:r>
            <a:r>
              <a:rPr lang="en-US" sz="1400" dirty="0" err="1" smtClean="0">
                <a:solidFill>
                  <a:schemeClr val="tx1"/>
                </a:solidFill>
              </a:rPr>
              <a:t>dibanding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tahun</a:t>
            </a:r>
            <a:r>
              <a:rPr lang="en-US" sz="1400" dirty="0" smtClean="0">
                <a:solidFill>
                  <a:schemeClr val="tx1"/>
                </a:solidFill>
              </a:rPr>
              <a:t> 2022</a:t>
            </a:r>
          </a:p>
          <a:p>
            <a:pPr marL="538163" indent="-273050">
              <a:buFont typeface="+mj-lt"/>
              <a:buAutoNum type="alphaLcPeriod"/>
            </a:pPr>
            <a:r>
              <a:rPr lang="en-US" sz="1400" dirty="0" err="1" smtClean="0">
                <a:solidFill>
                  <a:schemeClr val="tx1"/>
                </a:solidFill>
              </a:rPr>
              <a:t>Penerimaan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sebesar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Rp</a:t>
            </a:r>
            <a:r>
              <a:rPr lang="en-US" sz="1400" dirty="0" smtClean="0">
                <a:solidFill>
                  <a:schemeClr val="tx1"/>
                </a:solidFill>
              </a:rPr>
              <a:t> 52,55 M </a:t>
            </a:r>
            <a:r>
              <a:rPr lang="en-US" sz="1400" dirty="0" err="1" smtClean="0">
                <a:solidFill>
                  <a:schemeClr val="tx1"/>
                </a:solidFill>
              </a:rPr>
              <a:t>tumbuh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sebesar</a:t>
            </a:r>
            <a:r>
              <a:rPr lang="en-US" sz="1400" dirty="0" smtClean="0">
                <a:solidFill>
                  <a:schemeClr val="tx1"/>
                </a:solidFill>
              </a:rPr>
              <a:t> 6,75% </a:t>
            </a:r>
            <a:r>
              <a:rPr lang="en-US" sz="1400" dirty="0" err="1" smtClean="0">
                <a:solidFill>
                  <a:schemeClr val="tx1"/>
                </a:solidFill>
              </a:rPr>
              <a:t>dibanding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tahun</a:t>
            </a:r>
            <a:r>
              <a:rPr lang="en-US" sz="1400" dirty="0" smtClean="0">
                <a:solidFill>
                  <a:schemeClr val="tx1"/>
                </a:solidFill>
              </a:rPr>
              <a:t> 2022</a:t>
            </a:r>
          </a:p>
          <a:p>
            <a:pPr marL="538163" indent="-273050">
              <a:buFont typeface="+mj-lt"/>
              <a:buAutoNum type="alphaLcPeriod"/>
            </a:pPr>
            <a:r>
              <a:rPr lang="en-US" sz="1400" dirty="0" err="1" smtClean="0">
                <a:solidFill>
                  <a:schemeClr val="tx1"/>
                </a:solidFill>
              </a:rPr>
              <a:t>Pengeluaran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sebesar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Rp</a:t>
            </a:r>
            <a:r>
              <a:rPr lang="en-US" sz="1400" dirty="0" smtClean="0">
                <a:solidFill>
                  <a:schemeClr val="tx1"/>
                </a:solidFill>
              </a:rPr>
              <a:t> 52,25 M </a:t>
            </a:r>
            <a:r>
              <a:rPr lang="en-US" sz="1400" dirty="0" err="1" smtClean="0">
                <a:solidFill>
                  <a:schemeClr val="tx1"/>
                </a:solidFill>
              </a:rPr>
              <a:t>tumbuh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sebesar</a:t>
            </a:r>
            <a:r>
              <a:rPr lang="en-US" sz="1400" dirty="0" smtClean="0">
                <a:solidFill>
                  <a:schemeClr val="tx1"/>
                </a:solidFill>
              </a:rPr>
              <a:t> 6,56% </a:t>
            </a:r>
            <a:r>
              <a:rPr lang="en-US" sz="1400" dirty="0" err="1" smtClean="0">
                <a:solidFill>
                  <a:schemeClr val="tx1"/>
                </a:solidFill>
              </a:rPr>
              <a:t>dibanding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tahun</a:t>
            </a:r>
            <a:r>
              <a:rPr lang="en-US" sz="1400" dirty="0" smtClean="0">
                <a:solidFill>
                  <a:schemeClr val="tx1"/>
                </a:solidFill>
              </a:rPr>
              <a:t> 2022</a:t>
            </a:r>
          </a:p>
          <a:p>
            <a:pPr marL="538163" indent="-273050">
              <a:buFont typeface="+mj-lt"/>
              <a:buAutoNum type="alphaLcPeriod"/>
            </a:pPr>
            <a:r>
              <a:rPr lang="en-US" sz="1400" dirty="0" err="1" smtClean="0">
                <a:solidFill>
                  <a:schemeClr val="tx1"/>
                </a:solidFill>
              </a:rPr>
              <a:t>Penambahan</a:t>
            </a:r>
            <a:r>
              <a:rPr lang="en-US" sz="1400" dirty="0" smtClean="0">
                <a:solidFill>
                  <a:schemeClr val="tx1"/>
                </a:solidFill>
              </a:rPr>
              <a:t> asset </a:t>
            </a:r>
            <a:r>
              <a:rPr lang="en-US" sz="1400" dirty="0" err="1" smtClean="0">
                <a:solidFill>
                  <a:schemeClr val="tx1"/>
                </a:solidFill>
              </a:rPr>
              <a:t>bersih</a:t>
            </a:r>
            <a:r>
              <a:rPr lang="en-US" sz="1400" dirty="0" smtClean="0">
                <a:solidFill>
                  <a:schemeClr val="tx1"/>
                </a:solidFill>
              </a:rPr>
              <a:t> (</a:t>
            </a:r>
            <a:r>
              <a:rPr lang="en-US" sz="1400" dirty="0" err="1" smtClean="0">
                <a:solidFill>
                  <a:schemeClr val="tx1"/>
                </a:solidFill>
              </a:rPr>
              <a:t>laba</a:t>
            </a:r>
            <a:r>
              <a:rPr lang="en-US" sz="1400" dirty="0" smtClean="0">
                <a:solidFill>
                  <a:schemeClr val="tx1"/>
                </a:solidFill>
              </a:rPr>
              <a:t>) </a:t>
            </a:r>
            <a:r>
              <a:rPr lang="en-US" sz="1400" dirty="0" err="1" smtClean="0">
                <a:solidFill>
                  <a:schemeClr val="tx1"/>
                </a:solidFill>
              </a:rPr>
              <a:t>tidak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terikat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sebesar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Rp</a:t>
            </a:r>
            <a:r>
              <a:rPr lang="en-US" sz="1400" dirty="0" smtClean="0">
                <a:solidFill>
                  <a:schemeClr val="tx1"/>
                </a:solidFill>
              </a:rPr>
              <a:t> 300 </a:t>
            </a:r>
            <a:r>
              <a:rPr lang="en-US" sz="1400" dirty="0" err="1" smtClean="0">
                <a:solidFill>
                  <a:schemeClr val="tx1"/>
                </a:solidFill>
              </a:rPr>
              <a:t>juta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tumbuh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sebesar</a:t>
            </a:r>
            <a:r>
              <a:rPr lang="en-US" sz="1400" dirty="0" smtClean="0">
                <a:solidFill>
                  <a:schemeClr val="tx1"/>
                </a:solidFill>
              </a:rPr>
              <a:t> 53,34% disbanding </a:t>
            </a:r>
            <a:r>
              <a:rPr lang="en-US" sz="1400" dirty="0" err="1" smtClean="0">
                <a:solidFill>
                  <a:schemeClr val="tx1"/>
                </a:solidFill>
              </a:rPr>
              <a:t>tahun</a:t>
            </a:r>
            <a:r>
              <a:rPr lang="en-US" sz="1400" dirty="0" smtClean="0">
                <a:solidFill>
                  <a:schemeClr val="tx1"/>
                </a:solidFill>
              </a:rPr>
              <a:t> 2022</a:t>
            </a:r>
          </a:p>
          <a:p>
            <a:pPr marL="538163" indent="-273050">
              <a:buFont typeface="+mj-lt"/>
              <a:buAutoNum type="alphaLcPeriod"/>
            </a:pPr>
            <a:r>
              <a:rPr lang="en-US" sz="1400" dirty="0" err="1" smtClean="0">
                <a:solidFill>
                  <a:schemeClr val="tx1"/>
                </a:solidFill>
              </a:rPr>
              <a:t>Investasi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sebesar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Rp</a:t>
            </a:r>
            <a:r>
              <a:rPr lang="en-US" sz="1400" dirty="0" smtClean="0">
                <a:solidFill>
                  <a:schemeClr val="tx1"/>
                </a:solidFill>
              </a:rPr>
              <a:t> 4,73 M </a:t>
            </a:r>
            <a:r>
              <a:rPr lang="en-US" sz="1400" dirty="0" err="1" smtClean="0">
                <a:solidFill>
                  <a:schemeClr val="tx1"/>
                </a:solidFill>
              </a:rPr>
              <a:t>tumbuh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sebesar</a:t>
            </a:r>
            <a:r>
              <a:rPr lang="en-US" sz="1400" dirty="0" smtClean="0">
                <a:solidFill>
                  <a:schemeClr val="tx1"/>
                </a:solidFill>
              </a:rPr>
              <a:t> 5,76% </a:t>
            </a:r>
            <a:r>
              <a:rPr lang="en-US" sz="1400" dirty="0" err="1" smtClean="0">
                <a:solidFill>
                  <a:schemeClr val="tx1"/>
                </a:solidFill>
              </a:rPr>
              <a:t>dibanding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tahun</a:t>
            </a:r>
            <a:r>
              <a:rPr lang="en-US" sz="1400" dirty="0" smtClean="0">
                <a:solidFill>
                  <a:schemeClr val="tx1"/>
                </a:solidFill>
              </a:rPr>
              <a:t> 2022</a:t>
            </a:r>
          </a:p>
          <a:p>
            <a:pPr marL="538163" indent="-273050">
              <a:buFont typeface="+mj-lt"/>
              <a:buAutoNum type="alphaLcPeriod"/>
            </a:pPr>
            <a:r>
              <a:rPr lang="en-US" sz="1400" dirty="0" err="1" smtClean="0">
                <a:solidFill>
                  <a:schemeClr val="tx1"/>
                </a:solidFill>
              </a:rPr>
              <a:t>Penambahan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jumlah</a:t>
            </a:r>
            <a:r>
              <a:rPr lang="en-US" sz="1400" dirty="0" smtClean="0">
                <a:solidFill>
                  <a:schemeClr val="tx1"/>
                </a:solidFill>
              </a:rPr>
              <a:t> SDM </a:t>
            </a:r>
            <a:r>
              <a:rPr lang="en-US" sz="1400" dirty="0" err="1" smtClean="0">
                <a:solidFill>
                  <a:schemeClr val="tx1"/>
                </a:solidFill>
              </a:rPr>
              <a:t>sebanyak</a:t>
            </a:r>
            <a:r>
              <a:rPr lang="en-US" sz="1400" dirty="0" smtClean="0">
                <a:solidFill>
                  <a:schemeClr val="tx1"/>
                </a:solidFill>
              </a:rPr>
              <a:t> 4 orang </a:t>
            </a:r>
            <a:r>
              <a:rPr lang="en-US" sz="1400" dirty="0" err="1" smtClean="0">
                <a:solidFill>
                  <a:schemeClr val="tx1"/>
                </a:solidFill>
              </a:rPr>
              <a:t>untuk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memenuhi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kebutuhan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dosen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karena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penambahan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mahasiswa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baru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538163" indent="-273050">
              <a:buFont typeface="+mj-lt"/>
              <a:buAutoNum type="alphaLcPeriod"/>
            </a:pPr>
            <a:r>
              <a:rPr lang="en-US" sz="1400" dirty="0" err="1" smtClean="0">
                <a:solidFill>
                  <a:schemeClr val="tx1"/>
                </a:solidFill>
              </a:rPr>
              <a:t>Pemberlakuan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kontrak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manajemen</a:t>
            </a:r>
            <a:r>
              <a:rPr lang="en-US" sz="1400" dirty="0" smtClean="0">
                <a:solidFill>
                  <a:schemeClr val="tx1"/>
                </a:solidFill>
              </a:rPr>
              <a:t> yang </a:t>
            </a:r>
            <a:r>
              <a:rPr lang="en-US" sz="1400" dirty="0" err="1" smtClean="0">
                <a:solidFill>
                  <a:schemeClr val="tx1"/>
                </a:solidFill>
              </a:rPr>
              <a:t>berisi</a:t>
            </a:r>
            <a:r>
              <a:rPr lang="en-US" sz="1400" dirty="0" smtClean="0">
                <a:solidFill>
                  <a:schemeClr val="tx1"/>
                </a:solidFill>
              </a:rPr>
              <a:t> KPI ULBI </a:t>
            </a:r>
            <a:r>
              <a:rPr lang="en-US" sz="1400" dirty="0" err="1" smtClean="0">
                <a:solidFill>
                  <a:schemeClr val="tx1"/>
                </a:solidFill>
              </a:rPr>
              <a:t>tahun</a:t>
            </a:r>
            <a:r>
              <a:rPr lang="en-US" sz="1400" dirty="0" smtClean="0">
                <a:solidFill>
                  <a:schemeClr val="tx1"/>
                </a:solidFill>
              </a:rPr>
              <a:t> 2023 </a:t>
            </a:r>
            <a:r>
              <a:rPr lang="en-US" sz="1400" dirty="0" err="1" smtClean="0">
                <a:solidFill>
                  <a:schemeClr val="tx1"/>
                </a:solidFill>
              </a:rPr>
              <a:t>sesuai</a:t>
            </a:r>
            <a:r>
              <a:rPr lang="en-US" sz="1400" dirty="0" smtClean="0">
                <a:solidFill>
                  <a:schemeClr val="tx1"/>
                </a:solidFill>
              </a:rPr>
              <a:t> RPJP </a:t>
            </a:r>
            <a:r>
              <a:rPr lang="en-US" sz="1400" dirty="0" err="1" smtClean="0">
                <a:solidFill>
                  <a:schemeClr val="tx1"/>
                </a:solidFill>
              </a:rPr>
              <a:t>dan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Renstra</a:t>
            </a:r>
            <a:r>
              <a:rPr lang="en-US" sz="1400" dirty="0" smtClean="0">
                <a:solidFill>
                  <a:schemeClr val="tx1"/>
                </a:solidFill>
              </a:rPr>
              <a:t> ULBI.  </a:t>
            </a:r>
          </a:p>
          <a:p>
            <a:pPr marL="342900" indent="-342900">
              <a:buFont typeface="+mj-lt"/>
              <a:buAutoNum type="alphaL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lphaLcPeriod"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52124" y="531935"/>
            <a:ext cx="6519074" cy="410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PERTUMBUHAN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LPK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TAHUN 2023 (JUTAAN RP)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763258"/>
              </p:ext>
            </p:extLst>
          </p:nvPr>
        </p:nvGraphicFramePr>
        <p:xfrm>
          <a:off x="530666" y="944229"/>
          <a:ext cx="5422739" cy="5581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9">
                  <a:extLst>
                    <a:ext uri="{9D8B030D-6E8A-4147-A177-3AD203B41FA5}">
                      <a16:colId xmlns:a16="http://schemas.microsoft.com/office/drawing/2014/main" val="3396984727"/>
                    </a:ext>
                  </a:extLst>
                </a:gridCol>
              </a:tblGrid>
              <a:tr h="4251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PERTUMBUHAN </a:t>
                      </a:r>
                      <a:r>
                        <a:rPr lang="en-US" sz="1600" dirty="0" smtClean="0"/>
                        <a:t>ASET </a:t>
                      </a:r>
                      <a:r>
                        <a:rPr lang="en-US" sz="1600" dirty="0" smtClean="0"/>
                        <a:t>TAHUN 2023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2623"/>
                  </a:ext>
                </a:extLst>
              </a:tr>
              <a:tr h="5155817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Penjelasan</a:t>
                      </a:r>
                      <a:r>
                        <a:rPr lang="en-US" dirty="0" smtClean="0"/>
                        <a:t> :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Aset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lancar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tumbuh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seb</a:t>
                      </a:r>
                      <a:r>
                        <a:rPr lang="en-US" dirty="0" smtClean="0"/>
                        <a:t> 2,23%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kenaikan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piutang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mahasiswa</a:t>
                      </a:r>
                      <a:r>
                        <a:rPr lang="en-US" dirty="0" smtClean="0"/>
                        <a:t> yang </a:t>
                      </a:r>
                      <a:r>
                        <a:rPr lang="en-US" dirty="0" err="1" smtClean="0"/>
                        <a:t>diprediksi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mahasiswa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tdk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aktif</a:t>
                      </a:r>
                      <a:endParaRPr lang="en-US" dirty="0" smtClean="0"/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Aset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tetap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tumbuh</a:t>
                      </a:r>
                      <a:r>
                        <a:rPr lang="en-US" dirty="0" smtClean="0"/>
                        <a:t> 4,86%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pengadaan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aset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spt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kendaraan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inventaris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dan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gedung</a:t>
                      </a:r>
                      <a:endParaRPr lang="en-US" dirty="0" smtClean="0"/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Aset</a:t>
                      </a:r>
                      <a:r>
                        <a:rPr lang="en-US" dirty="0" smtClean="0"/>
                        <a:t> lain-lain </a:t>
                      </a:r>
                      <a:r>
                        <a:rPr lang="en-US" dirty="0" err="1" smtClean="0"/>
                        <a:t>tumbuh</a:t>
                      </a:r>
                      <a:r>
                        <a:rPr lang="en-US" dirty="0" smtClean="0"/>
                        <a:t> 9,6%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pengadaan</a:t>
                      </a:r>
                      <a:r>
                        <a:rPr lang="en-US" dirty="0" smtClean="0"/>
                        <a:t> asset </a:t>
                      </a:r>
                      <a:r>
                        <a:rPr lang="en-US" dirty="0" err="1" smtClean="0"/>
                        <a:t>tidak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berwujud</a:t>
                      </a:r>
                      <a:r>
                        <a:rPr lang="en-US" dirty="0" smtClean="0"/>
                        <a:t> 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2479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4" y="1452977"/>
            <a:ext cx="5237745" cy="2755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26" y="1452977"/>
            <a:ext cx="473735" cy="247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133" y="1999716"/>
            <a:ext cx="542102" cy="255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732" y="2743200"/>
            <a:ext cx="507918" cy="243459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48899"/>
              </p:ext>
            </p:extLst>
          </p:nvPr>
        </p:nvGraphicFramePr>
        <p:xfrm>
          <a:off x="6105702" y="942133"/>
          <a:ext cx="5422739" cy="5581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9">
                  <a:extLst>
                    <a:ext uri="{9D8B030D-6E8A-4147-A177-3AD203B41FA5}">
                      <a16:colId xmlns:a16="http://schemas.microsoft.com/office/drawing/2014/main" val="3396984727"/>
                    </a:ext>
                  </a:extLst>
                </a:gridCol>
              </a:tblGrid>
              <a:tr h="4251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PERTUMBUHAN </a:t>
                      </a:r>
                      <a:r>
                        <a:rPr lang="en-US" sz="1600" dirty="0" smtClean="0"/>
                        <a:t>LIABILITAS &amp; ASET BERSIH </a:t>
                      </a:r>
                      <a:r>
                        <a:rPr lang="en-US" sz="1600" dirty="0" smtClean="0"/>
                        <a:t>TAHUN 2023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2623"/>
                  </a:ext>
                </a:extLst>
              </a:tr>
              <a:tr h="5155817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Penjelasan</a:t>
                      </a:r>
                      <a:r>
                        <a:rPr lang="en-US" dirty="0" smtClean="0"/>
                        <a:t> :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Liabilitas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jangka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pendek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tumbuh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seb</a:t>
                      </a:r>
                      <a:r>
                        <a:rPr lang="en-US" dirty="0" smtClean="0"/>
                        <a:t> 34,71%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rencana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kenaikan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pmb</a:t>
                      </a:r>
                      <a:r>
                        <a:rPr lang="en-US" dirty="0" smtClean="0"/>
                        <a:t> yang </a:t>
                      </a:r>
                      <a:r>
                        <a:rPr lang="en-US" dirty="0" err="1" smtClean="0"/>
                        <a:t>berdampak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kenaikan</a:t>
                      </a:r>
                      <a:r>
                        <a:rPr lang="en-US" dirty="0" smtClean="0"/>
                        <a:t> student body </a:t>
                      </a:r>
                      <a:r>
                        <a:rPr lang="en-US" dirty="0" err="1" smtClean="0"/>
                        <a:t>dan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pendapatan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diterima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dimuka</a:t>
                      </a:r>
                      <a:r>
                        <a:rPr lang="en-US" dirty="0" smtClean="0"/>
                        <a:t> SPP </a:t>
                      </a:r>
                    </a:p>
                    <a:p>
                      <a:pPr marL="342900" indent="-342900">
                        <a:buAutoNum type="alphaLcPeriod"/>
                      </a:pPr>
                      <a:r>
                        <a:rPr lang="en-US" dirty="0" err="1" smtClean="0"/>
                        <a:t>Aset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bersih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tumbuh</a:t>
                      </a:r>
                      <a:r>
                        <a:rPr lang="en-US" dirty="0" smtClean="0"/>
                        <a:t> 0,26% </a:t>
                      </a:r>
                      <a:r>
                        <a:rPr lang="en-US" dirty="0" err="1" smtClean="0"/>
                        <a:t>karena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laba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setelah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pajak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sebesar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Rp</a:t>
                      </a:r>
                      <a:r>
                        <a:rPr lang="en-US" dirty="0" smtClean="0"/>
                        <a:t> 150jt.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24793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073" y="1452977"/>
            <a:ext cx="5201910" cy="27556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4233" y="2640650"/>
            <a:ext cx="576284" cy="2584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7574" y="1322701"/>
            <a:ext cx="550647" cy="26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5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2123" y="531935"/>
            <a:ext cx="5418015" cy="410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ARUS KAS &amp; INVESTASI TAHUN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2023 (JUTAAN RP)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100503"/>
              </p:ext>
            </p:extLst>
          </p:nvPr>
        </p:nvGraphicFramePr>
        <p:xfrm>
          <a:off x="735624" y="942135"/>
          <a:ext cx="5422739" cy="5486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9">
                  <a:extLst>
                    <a:ext uri="{9D8B030D-6E8A-4147-A177-3AD203B41FA5}">
                      <a16:colId xmlns:a16="http://schemas.microsoft.com/office/drawing/2014/main" val="3396984727"/>
                    </a:ext>
                  </a:extLst>
                </a:gridCol>
              </a:tblGrid>
              <a:tr h="3965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 </a:t>
                      </a:r>
                      <a:r>
                        <a:rPr lang="en-US" sz="1600" dirty="0" smtClean="0"/>
                        <a:t>ARUS KAS TAHUN </a:t>
                      </a:r>
                      <a:r>
                        <a:rPr lang="en-US" sz="1600" dirty="0" smtClean="0"/>
                        <a:t>2023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2623"/>
                  </a:ext>
                </a:extLst>
              </a:tr>
              <a:tr h="507917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Penjelasan</a:t>
                      </a:r>
                      <a:r>
                        <a:rPr lang="en-US" dirty="0" smtClean="0"/>
                        <a:t> :</a:t>
                      </a:r>
                    </a:p>
                    <a:p>
                      <a:pPr marL="342900" indent="-342900">
                        <a:buFont typeface="+mj-lt"/>
                        <a:buAutoNum type="alphaLcPeriod"/>
                      </a:pPr>
                      <a:r>
                        <a:rPr lang="en-US" sz="1600" dirty="0" err="1" smtClean="0"/>
                        <a:t>Saldo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kas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menurun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karena</a:t>
                      </a:r>
                      <a:r>
                        <a:rPr lang="en-US" sz="1600" dirty="0" smtClean="0"/>
                        <a:t> cash inflow </a:t>
                      </a:r>
                      <a:r>
                        <a:rPr lang="en-US" sz="1600" dirty="0" err="1" smtClean="0"/>
                        <a:t>lbh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rendah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dari</a:t>
                      </a:r>
                      <a:r>
                        <a:rPr lang="en-US" sz="1600" dirty="0" smtClean="0"/>
                        <a:t> cash outflow </a:t>
                      </a:r>
                      <a:r>
                        <a:rPr lang="en-US" sz="1600" dirty="0" err="1" smtClean="0"/>
                        <a:t>sbg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dampak</a:t>
                      </a:r>
                      <a:r>
                        <a:rPr lang="en-US" sz="1600" dirty="0" smtClean="0"/>
                        <a:t> student body </a:t>
                      </a:r>
                      <a:r>
                        <a:rPr lang="en-US" sz="1600" dirty="0" err="1" smtClean="0"/>
                        <a:t>blm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mencukupi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untuk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pembiayaan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operasional</a:t>
                      </a:r>
                      <a:endParaRPr lang="en-US" sz="1600" dirty="0" smtClean="0"/>
                    </a:p>
                    <a:p>
                      <a:pPr marL="342900" indent="-342900">
                        <a:buFont typeface="+mj-lt"/>
                        <a:buAutoNum type="alphaLcPeriod"/>
                      </a:pPr>
                      <a:r>
                        <a:rPr lang="en-US" sz="1600" dirty="0" err="1" smtClean="0"/>
                        <a:t>Kas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dari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operasi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naik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karena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pengetatan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dalam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pembayaran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piutang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mahasiswa</a:t>
                      </a:r>
                      <a:endParaRPr lang="en-US" sz="1600" dirty="0" smtClean="0"/>
                    </a:p>
                    <a:p>
                      <a:pPr marL="342900" indent="-342900">
                        <a:buFont typeface="+mj-lt"/>
                        <a:buAutoNum type="alphaLcPeriod"/>
                      </a:pPr>
                      <a:r>
                        <a:rPr lang="en-US" sz="1600" dirty="0" err="1" smtClean="0"/>
                        <a:t>Pengeluaran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investasi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tahun</a:t>
                      </a:r>
                      <a:r>
                        <a:rPr lang="en-US" sz="1600" dirty="0" smtClean="0"/>
                        <a:t> 2023</a:t>
                      </a:r>
                    </a:p>
                    <a:p>
                      <a:pPr marL="342900" indent="-342900">
                        <a:buFont typeface="+mj-lt"/>
                        <a:buAutoNum type="alphaLcPeriod"/>
                      </a:pPr>
                      <a:r>
                        <a:rPr lang="en-US" sz="1600" dirty="0" err="1" smtClean="0"/>
                        <a:t>Pendanaan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untuk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pembayaran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penghargaan</a:t>
                      </a:r>
                      <a:r>
                        <a:rPr lang="en-US" sz="1600" dirty="0" smtClean="0"/>
                        <a:t> masa </a:t>
                      </a:r>
                      <a:r>
                        <a:rPr lang="en-US" sz="1600" dirty="0" err="1" smtClean="0"/>
                        <a:t>kerja</a:t>
                      </a:r>
                      <a:r>
                        <a:rPr lang="en-US" sz="1600" dirty="0" smtClean="0"/>
                        <a:t>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 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24793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47" y="1373930"/>
            <a:ext cx="5246292" cy="2755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37" y="1299557"/>
            <a:ext cx="615301" cy="2575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913" y="2392822"/>
            <a:ext cx="632394" cy="2661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6993" y="2751746"/>
            <a:ext cx="620805" cy="2575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048" y="2820112"/>
            <a:ext cx="618150" cy="2545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6936" y="1419200"/>
            <a:ext cx="598210" cy="257573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937266"/>
              </p:ext>
            </p:extLst>
          </p:nvPr>
        </p:nvGraphicFramePr>
        <p:xfrm>
          <a:off x="6305291" y="942135"/>
          <a:ext cx="5422739" cy="5475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2739">
                  <a:extLst>
                    <a:ext uri="{9D8B030D-6E8A-4147-A177-3AD203B41FA5}">
                      <a16:colId xmlns:a16="http://schemas.microsoft.com/office/drawing/2014/main" val="3396984727"/>
                    </a:ext>
                  </a:extLst>
                </a:gridCol>
              </a:tblGrid>
              <a:tr h="3965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 INVESTASI </a:t>
                      </a:r>
                      <a:r>
                        <a:rPr lang="en-US" sz="1600" dirty="0" smtClean="0"/>
                        <a:t>TAHUN </a:t>
                      </a:r>
                      <a:r>
                        <a:rPr lang="en-US" sz="1600" dirty="0" smtClean="0"/>
                        <a:t>2023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82623"/>
                  </a:ext>
                </a:extLst>
              </a:tr>
              <a:tr h="5079175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err="1" smtClean="0"/>
                        <a:t>Penjelasan</a:t>
                      </a:r>
                      <a:r>
                        <a:rPr lang="en-US" dirty="0" smtClean="0"/>
                        <a:t> :</a:t>
                      </a:r>
                    </a:p>
                    <a:p>
                      <a:pPr marL="0" indent="0" algn="just">
                        <a:buFont typeface="+mj-lt"/>
                        <a:buNone/>
                      </a:pPr>
                      <a:r>
                        <a:rPr lang="en-US" sz="1600" dirty="0" err="1" smtClean="0"/>
                        <a:t>Investasi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tahun</a:t>
                      </a:r>
                      <a:r>
                        <a:rPr lang="en-US" sz="1600" dirty="0" smtClean="0"/>
                        <a:t> 2023 </a:t>
                      </a:r>
                      <a:r>
                        <a:rPr lang="en-US" sz="1600" dirty="0" err="1" smtClean="0"/>
                        <a:t>tumbuh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seb</a:t>
                      </a:r>
                      <a:r>
                        <a:rPr lang="en-US" sz="1600" dirty="0" smtClean="0"/>
                        <a:t> 5,76% yang </a:t>
                      </a:r>
                      <a:r>
                        <a:rPr lang="en-US" sz="1600" dirty="0" err="1" smtClean="0"/>
                        <a:t>akan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digunakan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untuk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peningkatan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kualitas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layanan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pendidikan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meliputi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perbaikan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kelas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/>
                        <a:t>ruang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dosen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/>
                        <a:t>inventaris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/>
                        <a:t>sistem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informasi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untuk</a:t>
                      </a:r>
                      <a:r>
                        <a:rPr lang="en-US" sz="1600" dirty="0" smtClean="0"/>
                        <a:t> digital </a:t>
                      </a:r>
                      <a:r>
                        <a:rPr lang="en-US" sz="1600" dirty="0" err="1" smtClean="0"/>
                        <a:t>kampus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/>
                        <a:t>kendaraan</a:t>
                      </a:r>
                      <a:r>
                        <a:rPr lang="en-US" sz="1600" dirty="0" smtClean="0"/>
                        <a:t>, </a:t>
                      </a:r>
                      <a:r>
                        <a:rPr lang="en-US" sz="1600" dirty="0" err="1" smtClean="0"/>
                        <a:t>dan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pengembangan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dirty="0" err="1" smtClean="0"/>
                        <a:t>pendidikan</a:t>
                      </a:r>
                      <a:r>
                        <a:rPr lang="en-US" sz="1600" dirty="0" smtClean="0"/>
                        <a:t>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 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24793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6388" y="1394161"/>
            <a:ext cx="5304912" cy="27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628650"/>
            <a:ext cx="12188389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5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143000"/>
            <a:ext cx="10585450" cy="2698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PENETAPAN PEMBINA :</a:t>
            </a:r>
          </a:p>
          <a:p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Pengesahan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Rancangan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RKA YPBPI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Tahun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2023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menjadi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RKA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tahun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2023</a:t>
            </a:r>
          </a:p>
          <a:p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PERSETUJUAN PEMBINA :</a:t>
            </a:r>
          </a:p>
          <a:p>
            <a:pPr marL="457200" indent="-457200">
              <a:buAutoNum type="alphaLcPeriod"/>
            </a:pP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Persetujuan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investasi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tahun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2023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sebesar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Rp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4.73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Miliar</a:t>
            </a:r>
            <a:endParaRPr lang="en-US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457200" indent="-457200">
              <a:buAutoNum type="alphaLcPeriod"/>
            </a:pP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Persetujuan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pemberian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diskon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untuk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penyewaan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lahan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dan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bangunan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pendidikan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milik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PT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Pos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Indonesia (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Persero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) </a:t>
            </a:r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sebesar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 30%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55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60750" y="2819400"/>
            <a:ext cx="4832350" cy="134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chemeClr val="accent5">
                    <a:lumMod val="50000"/>
                  </a:schemeClr>
                </a:solidFill>
                <a:latin typeface="Kristen ITC" panose="03050502040202030202" pitchFamily="66" charset="0"/>
              </a:rPr>
              <a:t>Terima</a:t>
            </a:r>
            <a:r>
              <a:rPr lang="en-US" sz="4400" dirty="0" smtClean="0">
                <a:solidFill>
                  <a:schemeClr val="accent5">
                    <a:lumMod val="50000"/>
                  </a:schemeClr>
                </a:solidFill>
                <a:latin typeface="Kristen ITC" panose="03050502040202030202" pitchFamily="66" charset="0"/>
              </a:rPr>
              <a:t> </a:t>
            </a:r>
            <a:r>
              <a:rPr lang="en-US" sz="4400" dirty="0" err="1" smtClean="0">
                <a:solidFill>
                  <a:schemeClr val="accent5">
                    <a:lumMod val="50000"/>
                  </a:schemeClr>
                </a:solidFill>
                <a:latin typeface="Kristen ITC" panose="03050502040202030202" pitchFamily="66" charset="0"/>
              </a:rPr>
              <a:t>Kasih</a:t>
            </a:r>
            <a:endParaRPr lang="en-US" sz="4400" dirty="0">
              <a:solidFill>
                <a:schemeClr val="accent5">
                  <a:lumMod val="50000"/>
                </a:schemeClr>
              </a:solidFill>
              <a:latin typeface="Kristen ITC" panose="03050502040202030202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36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5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7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59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5CD8497-46A3-4F5B-A975-3AF0CAB5F9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3983387"/>
              </p:ext>
            </p:extLst>
          </p:nvPr>
        </p:nvGraphicFramePr>
        <p:xfrm>
          <a:off x="0" y="1608913"/>
          <a:ext cx="6362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house that is parked on the side of a building&#10;&#10;Description automatically generated">
            <a:extLst>
              <a:ext uri="{FF2B5EF4-FFF2-40B4-BE49-F238E27FC236}">
                <a16:creationId xmlns:a16="http://schemas.microsoft.com/office/drawing/2014/main" id="{F19B9015-C0E9-4FB4-B832-1AE14D18E6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89" y="1912975"/>
            <a:ext cx="5293764" cy="34537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4598" y="803305"/>
            <a:ext cx="3255948" cy="470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OUTLINE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47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33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16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50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84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40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92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6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2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677" y="1766876"/>
            <a:ext cx="3382832" cy="349954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SEKILAS YPBPI</a:t>
            </a:r>
          </a:p>
        </p:txBody>
      </p:sp>
      <p:pic>
        <p:nvPicPr>
          <p:cNvPr id="3" name="Picture 2" descr="A house with trees in the background&#10;&#10;Description automatically generated">
            <a:extLst>
              <a:ext uri="{FF2B5EF4-FFF2-40B4-BE49-F238E27FC236}">
                <a16:creationId xmlns:a16="http://schemas.microsoft.com/office/drawing/2014/main" id="{1661F29F-49A5-4E6E-BC72-A7B420B35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11480"/>
            <a:ext cx="8412480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02966" y="915303"/>
            <a:ext cx="11036406" cy="5338257"/>
            <a:chOff x="615058" y="1351138"/>
            <a:chExt cx="11249775" cy="5338257"/>
          </a:xfrm>
        </p:grpSpPr>
        <p:sp>
          <p:nvSpPr>
            <p:cNvPr id="3" name="Rounded Rectangle 2"/>
            <p:cNvSpPr/>
            <p:nvPr/>
          </p:nvSpPr>
          <p:spPr>
            <a:xfrm>
              <a:off x="1326660" y="1377585"/>
              <a:ext cx="1150333" cy="521863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133" b="1" dirty="0">
                  <a:ln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tx1"/>
                  </a:solidFill>
                </a:rPr>
                <a:t>2000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2540673" y="1638515"/>
              <a:ext cx="751468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/>
            <p:cNvSpPr/>
            <p:nvPr/>
          </p:nvSpPr>
          <p:spPr>
            <a:xfrm>
              <a:off x="3360248" y="1394676"/>
              <a:ext cx="1150333" cy="548641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133" b="1" dirty="0">
                  <a:ln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tx1"/>
                  </a:solidFill>
                </a:rPr>
                <a:t>2001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666588" y="1351138"/>
              <a:ext cx="1150333" cy="601532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133" b="1" dirty="0">
                  <a:ln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tx1"/>
                  </a:solidFill>
                </a:rPr>
                <a:t>2009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750537" y="1412671"/>
              <a:ext cx="1150333" cy="521863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133" b="1" dirty="0">
                  <a:ln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tx1"/>
                  </a:solidFill>
                </a:rPr>
                <a:t>2013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571567" y="1638515"/>
              <a:ext cx="979931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6816921" y="1651904"/>
              <a:ext cx="883255" cy="1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076697" y="1638515"/>
              <a:ext cx="788136" cy="26779"/>
            </a:xfrm>
            <a:prstGeom prst="line">
              <a:avLst/>
            </a:prstGeom>
            <a:ln w="190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1864833" y="1682385"/>
              <a:ext cx="0" cy="2375567"/>
            </a:xfrm>
            <a:prstGeom prst="line">
              <a:avLst/>
            </a:prstGeom>
            <a:ln w="19050"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10776076" y="4057952"/>
              <a:ext cx="1088757" cy="1"/>
            </a:xfrm>
            <a:prstGeom prst="straightConnector1">
              <a:avLst/>
            </a:prstGeom>
            <a:ln w="19050">
              <a:solidFill>
                <a:schemeClr val="bg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9659715" y="1433422"/>
              <a:ext cx="1150333" cy="521863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133" b="1" dirty="0">
                  <a:ln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tx1"/>
                  </a:solidFill>
                </a:rPr>
                <a:t>2014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7973086" y="4057951"/>
              <a:ext cx="1554637" cy="3"/>
            </a:xfrm>
            <a:prstGeom prst="straightConnector1">
              <a:avLst/>
            </a:prstGeom>
            <a:ln w="19050">
              <a:solidFill>
                <a:schemeClr val="bg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9654936" y="3960528"/>
              <a:ext cx="1150333" cy="521863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133" b="1" dirty="0">
                  <a:ln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tx1"/>
                  </a:solidFill>
                </a:rPr>
                <a:t>2016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5230353" y="4037318"/>
              <a:ext cx="1460272" cy="20633"/>
            </a:xfrm>
            <a:prstGeom prst="straightConnector1">
              <a:avLst/>
            </a:prstGeom>
            <a:ln w="19050">
              <a:solidFill>
                <a:schemeClr val="bg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7802224" y="3960528"/>
              <a:ext cx="1150333" cy="521863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133" b="1" dirty="0">
                  <a:ln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tx1"/>
                  </a:solidFill>
                </a:rPr>
                <a:t>2017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810156" y="3981445"/>
              <a:ext cx="1150333" cy="521863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2133" b="1" dirty="0">
                  <a:ln>
                    <a:solidFill>
                      <a:schemeClr val="accent3">
                        <a:lumMod val="75000"/>
                      </a:schemeClr>
                    </a:solidFill>
                  </a:ln>
                  <a:solidFill>
                    <a:schemeClr val="tx1"/>
                  </a:solidFill>
                </a:rPr>
                <a:t>2019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2609119" y="4050293"/>
              <a:ext cx="1313568" cy="6433"/>
            </a:xfrm>
            <a:prstGeom prst="straightConnector1">
              <a:avLst/>
            </a:prstGeom>
            <a:ln w="19050">
              <a:solidFill>
                <a:schemeClr val="bg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878633" y="2072291"/>
              <a:ext cx="1853684" cy="139799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33" dirty="0" err="1">
                  <a:solidFill>
                    <a:schemeClr val="tx1"/>
                  </a:solidFill>
                </a:rPr>
                <a:t>Pendirian</a:t>
              </a:r>
              <a:r>
                <a:rPr lang="en-US" sz="2133" dirty="0">
                  <a:solidFill>
                    <a:schemeClr val="tx1"/>
                  </a:solidFill>
                </a:rPr>
                <a:t> YPBPI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23793" y="2068463"/>
              <a:ext cx="2237740" cy="1405651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594" indent="-228594">
                <a:buFont typeface="Arial" charset="0"/>
                <a:buChar char="•"/>
              </a:pPr>
              <a:r>
                <a:rPr lang="id-ID" sz="1867" dirty="0">
                  <a:solidFill>
                    <a:schemeClr val="tx1"/>
                  </a:solidFill>
                </a:rPr>
                <a:t>Pendirian </a:t>
              </a:r>
              <a:r>
                <a:rPr lang="id-ID" sz="1867" dirty="0" err="1">
                  <a:solidFill>
                    <a:schemeClr val="tx1"/>
                  </a:solidFill>
                </a:rPr>
                <a:t>Poltekpos</a:t>
              </a:r>
              <a:r>
                <a:rPr lang="id-ID" sz="1867" dirty="0">
                  <a:solidFill>
                    <a:schemeClr val="tx1"/>
                  </a:solidFill>
                </a:rPr>
                <a:t> </a:t>
              </a:r>
              <a:r>
                <a:rPr lang="id-ID" sz="1867" dirty="0" err="1">
                  <a:solidFill>
                    <a:schemeClr val="tx1"/>
                  </a:solidFill>
                </a:rPr>
                <a:t>Prodi</a:t>
              </a:r>
              <a:r>
                <a:rPr lang="id-ID" sz="1867" dirty="0">
                  <a:solidFill>
                    <a:schemeClr val="tx1"/>
                  </a:solidFill>
                </a:rPr>
                <a:t> D3</a:t>
              </a:r>
            </a:p>
            <a:p>
              <a:pPr marL="228594" indent="-228594">
                <a:buFont typeface="Arial" charset="0"/>
                <a:buChar char="•"/>
              </a:pPr>
              <a:r>
                <a:rPr lang="id-ID" sz="1867" dirty="0">
                  <a:solidFill>
                    <a:schemeClr val="tx1"/>
                  </a:solidFill>
                </a:rPr>
                <a:t>Pendirian PT PYE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121137" y="2068463"/>
              <a:ext cx="2196548" cy="140564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594" indent="-228594">
                <a:buFont typeface="Arial" charset="0"/>
                <a:buChar char="•"/>
              </a:pPr>
              <a:r>
                <a:rPr lang="id-ID" sz="1867" dirty="0">
                  <a:solidFill>
                    <a:schemeClr val="tx1"/>
                  </a:solidFill>
                </a:rPr>
                <a:t>Pendirian </a:t>
              </a:r>
              <a:r>
                <a:rPr lang="id-ID" sz="1867" dirty="0" err="1">
                  <a:solidFill>
                    <a:schemeClr val="tx1"/>
                  </a:solidFill>
                </a:rPr>
                <a:t>Prodi</a:t>
              </a:r>
              <a:r>
                <a:rPr lang="id-ID" sz="1867" dirty="0">
                  <a:solidFill>
                    <a:schemeClr val="tx1"/>
                  </a:solidFill>
                </a:rPr>
                <a:t> D4</a:t>
              </a:r>
            </a:p>
            <a:p>
              <a:pPr marL="228594" indent="-228594">
                <a:buFont typeface="Arial" charset="0"/>
                <a:buChar char="•"/>
              </a:pPr>
              <a:r>
                <a:rPr lang="id-ID" sz="1867" dirty="0">
                  <a:solidFill>
                    <a:schemeClr val="tx1"/>
                  </a:solidFill>
                </a:rPr>
                <a:t>Hibah PHK Tema </a:t>
              </a:r>
              <a:r>
                <a:rPr lang="id-ID" sz="1867" dirty="0" err="1">
                  <a:solidFill>
                    <a:schemeClr val="tx1"/>
                  </a:solidFill>
                </a:rPr>
                <a:t>A</a:t>
              </a:r>
              <a:r>
                <a:rPr lang="id-ID" sz="1867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377288" y="2060299"/>
              <a:ext cx="1813264" cy="140564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867" dirty="0">
                  <a:solidFill>
                    <a:schemeClr val="tx1"/>
                  </a:solidFill>
                </a:rPr>
                <a:t>Pendirian STIMLOG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5058" y="4640561"/>
              <a:ext cx="2631729" cy="1746669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67" dirty="0" err="1" smtClean="0">
                  <a:solidFill>
                    <a:schemeClr val="tx1"/>
                  </a:solidFill>
                </a:rPr>
                <a:t>Pendirian</a:t>
              </a:r>
              <a:r>
                <a:rPr lang="en-US" sz="1867" dirty="0" smtClean="0">
                  <a:solidFill>
                    <a:schemeClr val="tx1"/>
                  </a:solidFill>
                </a:rPr>
                <a:t> ULBI</a:t>
              </a:r>
              <a:endParaRPr lang="id-ID" sz="1867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77288" y="4640563"/>
              <a:ext cx="1813587" cy="2048832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594" indent="-228594">
                <a:buFont typeface="Arial" charset="0"/>
                <a:buChar char="•"/>
              </a:pPr>
              <a:r>
                <a:rPr lang="id-ID" sz="1867" dirty="0">
                  <a:solidFill>
                    <a:schemeClr val="tx1"/>
                  </a:solidFill>
                </a:rPr>
                <a:t>ISO 9001/2005</a:t>
              </a:r>
            </a:p>
            <a:p>
              <a:pPr marL="228594" indent="-228594">
                <a:buFont typeface="Arial" charset="0"/>
                <a:buChar char="•"/>
              </a:pPr>
              <a:r>
                <a:rPr lang="id-ID" sz="1867" dirty="0">
                  <a:solidFill>
                    <a:schemeClr val="tx1"/>
                  </a:solidFill>
                </a:rPr>
                <a:t>Kerjasama PT LN</a:t>
              </a:r>
            </a:p>
            <a:p>
              <a:pPr marL="228594" indent="-228594">
                <a:buFont typeface="Arial" charset="0"/>
                <a:buChar char="•"/>
              </a:pPr>
              <a:r>
                <a:rPr lang="id-ID" sz="1867" dirty="0">
                  <a:solidFill>
                    <a:schemeClr val="tx1"/>
                  </a:solidFill>
                </a:rPr>
                <a:t>Revitalisasi PT PYE</a:t>
              </a:r>
            </a:p>
            <a:p>
              <a:pPr marL="228594" indent="-228594">
                <a:buFont typeface="Arial" charset="0"/>
                <a:buChar char="•"/>
              </a:pPr>
              <a:endParaRPr lang="id-ID" sz="1867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304753" y="4640563"/>
              <a:ext cx="1813264" cy="140564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594" indent="-228594">
                <a:buFont typeface="Arial" charset="0"/>
                <a:buChar char="•"/>
              </a:pPr>
              <a:r>
                <a:rPr lang="id-ID" sz="1867" dirty="0">
                  <a:solidFill>
                    <a:schemeClr val="tx1"/>
                  </a:solidFill>
                </a:rPr>
                <a:t>Pendirian  COT </a:t>
              </a:r>
            </a:p>
            <a:p>
              <a:pPr marL="228594" indent="-228594">
                <a:buFont typeface="Arial" charset="0"/>
                <a:buChar char="•"/>
              </a:pPr>
              <a:r>
                <a:rPr lang="id-ID" sz="1867" dirty="0">
                  <a:solidFill>
                    <a:schemeClr val="tx1"/>
                  </a:solidFill>
                </a:rPr>
                <a:t>Pengemb Kampus STIMLOG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9127848" y="1624464"/>
            <a:ext cx="1778873" cy="140564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594" indent="-228594">
              <a:buFont typeface="Arial" charset="0"/>
              <a:buChar char="•"/>
            </a:pPr>
            <a:r>
              <a:rPr lang="id-ID" sz="1867" dirty="0">
                <a:solidFill>
                  <a:schemeClr val="tx1"/>
                </a:solidFill>
              </a:rPr>
              <a:t>Pendirian LSP P1 Poltekpos</a:t>
            </a:r>
          </a:p>
          <a:p>
            <a:pPr marL="228594" indent="-228594">
              <a:buFont typeface="Arial" charset="0"/>
              <a:buChar char="•"/>
            </a:pPr>
            <a:r>
              <a:rPr lang="id-ID" sz="1867" dirty="0">
                <a:solidFill>
                  <a:schemeClr val="tx1"/>
                </a:solidFill>
              </a:rPr>
              <a:t>Menerima hibah PHK-PMPP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742594" y="1258519"/>
            <a:ext cx="722514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296498" y="4197069"/>
            <a:ext cx="3881969" cy="1754326"/>
          </a:xfrm>
          <a:prstGeom prst="rect">
            <a:avLst/>
          </a:prstGeom>
          <a:ln w="952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id-ID" dirty="0"/>
              <a:t>Akreditasi Institusi Poltekpos B, STIMLOG B</a:t>
            </a:r>
          </a:p>
          <a:p>
            <a:pPr marL="228594" indent="-228594">
              <a:buFont typeface="Arial" charset="0"/>
              <a:buChar char="•"/>
            </a:pPr>
            <a:r>
              <a:rPr lang="id-ID" dirty="0"/>
              <a:t>Reakreditasi semua Prodi B, kec D3 LB A</a:t>
            </a:r>
          </a:p>
          <a:p>
            <a:pPr marL="228594" indent="-228594">
              <a:buFont typeface="Arial" charset="0"/>
              <a:buChar char="•"/>
            </a:pPr>
            <a:r>
              <a:rPr lang="id-ID" dirty="0"/>
              <a:t>Pengembangan prodi baru</a:t>
            </a:r>
          </a:p>
          <a:p>
            <a:pPr marL="228594" indent="-228594">
              <a:buFont typeface="Arial" charset="0"/>
              <a:buChar char="•"/>
            </a:pPr>
            <a:r>
              <a:rPr lang="id-ID" dirty="0"/>
              <a:t>Kerjsama internasion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1382090" y="3545609"/>
            <a:ext cx="1128515" cy="521863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133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tx1"/>
                </a:solidFill>
              </a:rPr>
              <a:t>20</a:t>
            </a:r>
            <a:r>
              <a:rPr lang="en-US" sz="2133" b="1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tx1"/>
                </a:solidFill>
              </a:rPr>
              <a:t>22</a:t>
            </a:r>
            <a:endParaRPr lang="id-ID" sz="2133" b="1" dirty="0">
              <a:ln>
                <a:solidFill>
                  <a:schemeClr val="accent3">
                    <a:lumMod val="75000"/>
                  </a:scheme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0613051" y="1273700"/>
            <a:ext cx="722514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1335565" y="1273700"/>
            <a:ext cx="0" cy="25328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0613051" y="3806540"/>
            <a:ext cx="7225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8818503" y="3802966"/>
            <a:ext cx="639739" cy="3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7" idx="1"/>
          </p:cNvCxnSpPr>
          <p:nvPr/>
        </p:nvCxnSpPr>
        <p:spPr>
          <a:xfrm flipH="1">
            <a:off x="5894975" y="3785625"/>
            <a:ext cx="1758842" cy="82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2635405" y="3802966"/>
            <a:ext cx="20123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066610" y="140372"/>
            <a:ext cx="3362457" cy="6564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d-ID" sz="2800" b="1" dirty="0">
                <a:solidFill>
                  <a:schemeClr val="accent1">
                    <a:lumMod val="75000"/>
                  </a:schemeClr>
                </a:solidFill>
              </a:rPr>
              <a:t>JEJAK LANGKAH</a:t>
            </a:r>
          </a:p>
        </p:txBody>
      </p:sp>
    </p:spTree>
    <p:extLst>
      <p:ext uri="{BB962C8B-B14F-4D97-AF65-F5344CB8AC3E}">
        <p14:creationId xmlns:p14="http://schemas.microsoft.com/office/powerpoint/2010/main" val="21775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 noChangeArrowheads="1"/>
          </p:cNvSpPr>
          <p:nvPr/>
        </p:nvSpPr>
        <p:spPr bwMode="auto">
          <a:xfrm>
            <a:off x="4156712" y="1284121"/>
            <a:ext cx="67016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pSp>
        <p:nvGrpSpPr>
          <p:cNvPr id="3" name="Group 2"/>
          <p:cNvGrpSpPr/>
          <p:nvPr/>
        </p:nvGrpSpPr>
        <p:grpSpPr>
          <a:xfrm>
            <a:off x="3076486" y="1593632"/>
            <a:ext cx="6436872" cy="3892107"/>
            <a:chOff x="3922520" y="1468787"/>
            <a:chExt cx="6436872" cy="3892107"/>
          </a:xfrm>
        </p:grpSpPr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017332"/>
                </p:ext>
              </p:extLst>
            </p:nvPr>
          </p:nvGraphicFramePr>
          <p:xfrm>
            <a:off x="8271511" y="1468788"/>
            <a:ext cx="2087880" cy="12705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" r:id="rId3" imgW="3928680" imgH="2627280" progId="CorelDraw.Graphic.17">
                    <p:embed/>
                  </p:oleObj>
                </mc:Choice>
                <mc:Fallback>
                  <p:oleObj r:id="rId3" imgW="3928680" imgH="2627280" progId="CorelDraw.Graphic.17">
                    <p:embed/>
                    <p:pic>
                      <p:nvPicPr>
                        <p:cNvPr id="16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1511" y="1468788"/>
                          <a:ext cx="2087880" cy="127057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8271511" y="2806161"/>
              <a:ext cx="2087880" cy="198494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  <a:shade val="67500"/>
                    <a:satMod val="11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PENYERTAAN SAHAM</a:t>
              </a:r>
            </a:p>
            <a:p>
              <a:pPr marL="285750" indent="-285750" algn="ctr">
                <a:buFont typeface="Wingdings" panose="05000000000000000000" pitchFamily="2" charset="2"/>
                <a:buChar char="q"/>
              </a:pPr>
              <a:r>
                <a:rPr lang="id-ID" dirty="0"/>
                <a:t>PT PYE (99 %)</a:t>
              </a:r>
            </a:p>
            <a:p>
              <a:pPr marL="285750" indent="-285750" algn="ctr">
                <a:buFont typeface="Wingdings" panose="05000000000000000000" pitchFamily="2" charset="2"/>
                <a:buChar char="q"/>
              </a:pPr>
              <a:r>
                <a:rPr lang="id-ID" dirty="0"/>
                <a:t>PT Pos Logistik (0,25%)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922520" y="2834641"/>
              <a:ext cx="2078177" cy="195646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0"/>
                    <a:shade val="30000"/>
                    <a:satMod val="115000"/>
                  </a:schemeClr>
                </a:gs>
                <a:gs pos="50000">
                  <a:schemeClr val="accent6">
                    <a:lumMod val="50000"/>
                    <a:shade val="67500"/>
                    <a:satMod val="115000"/>
                  </a:schemeClr>
                </a:gs>
                <a:gs pos="100000">
                  <a:schemeClr val="accent6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/>
                <a:t>ULBI</a:t>
              </a:r>
              <a:endParaRPr lang="id-ID" dirty="0"/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dirty="0" smtClean="0"/>
                <a:t>2 FAK 15</a:t>
              </a:r>
              <a:r>
                <a:rPr lang="id-ID" dirty="0" smtClean="0"/>
                <a:t> </a:t>
              </a:r>
              <a:r>
                <a:rPr lang="id-ID" dirty="0"/>
                <a:t>PRODI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id-ID" dirty="0"/>
                <a:t>LSP P1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id-ID" dirty="0"/>
                <a:t>LPPM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id-ID" dirty="0"/>
                <a:t>COT </a:t>
              </a:r>
              <a:r>
                <a:rPr lang="id-ID" dirty="0" err="1"/>
                <a:t>Logistic</a:t>
              </a:r>
              <a:endParaRPr lang="id-ID" dirty="0"/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id-ID" dirty="0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7450666"/>
                </p:ext>
              </p:extLst>
            </p:nvPr>
          </p:nvGraphicFramePr>
          <p:xfrm>
            <a:off x="6076952" y="1468787"/>
            <a:ext cx="2120171" cy="12591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9" r:id="rId5" imgW="5440680" imgH="3633120" progId="CorelDraw.Graphic.17">
                    <p:embed/>
                  </p:oleObj>
                </mc:Choice>
                <mc:Fallback>
                  <p:oleObj r:id="rId5" imgW="5440680" imgH="3633120" progId="CorelDraw.Graphic.17">
                    <p:embed/>
                    <p:pic>
                      <p:nvPicPr>
                        <p:cNvPr id="26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6952" y="1468787"/>
                          <a:ext cx="2120171" cy="125917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9"/>
            <p:cNvSpPr/>
            <p:nvPr/>
          </p:nvSpPr>
          <p:spPr>
            <a:xfrm>
              <a:off x="6076951" y="2806161"/>
              <a:ext cx="2120171" cy="198494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d-ID" dirty="0"/>
                <a:t>OPTIMALISASI ASET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id-ID" dirty="0"/>
                <a:t>Guest House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id-ID" dirty="0"/>
                <a:t>Asrama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id-ID" dirty="0"/>
                <a:t>Kelas Pelatihan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id-ID" dirty="0"/>
                <a:t>Auditorium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id-ID" dirty="0"/>
                <a:t>GOR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22520" y="4819584"/>
              <a:ext cx="6436872" cy="54131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89" y="1623542"/>
            <a:ext cx="2078177" cy="11993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29662" y="708573"/>
            <a:ext cx="3309665" cy="76021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b="1" dirty="0">
                <a:solidFill>
                  <a:schemeClr val="accent1">
                    <a:lumMod val="75000"/>
                  </a:schemeClr>
                </a:solidFill>
              </a:rPr>
              <a:t>FORTOFOLIO USAHA</a:t>
            </a:r>
          </a:p>
        </p:txBody>
      </p:sp>
    </p:spTree>
    <p:extLst>
      <p:ext uri="{BB962C8B-B14F-4D97-AF65-F5344CB8AC3E}">
        <p14:creationId xmlns:p14="http://schemas.microsoft.com/office/powerpoint/2010/main" val="172990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658026"/>
            <a:ext cx="12188389" cy="579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0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0821"/>
              </p:ext>
            </p:extLst>
          </p:nvPr>
        </p:nvGraphicFramePr>
        <p:xfrm>
          <a:off x="987195" y="1240772"/>
          <a:ext cx="10263187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4" name="Worksheet" r:id="rId3" imgW="6362757" imgH="895339" progId="Excel.Sheet.12">
                  <p:embed/>
                </p:oleObj>
              </mc:Choice>
              <mc:Fallback>
                <p:oleObj name="Worksheet" r:id="rId3" imgW="6362757" imgH="895339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7195" y="1240772"/>
                        <a:ext cx="10263187" cy="144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95" y="2785929"/>
            <a:ext cx="5131594" cy="3659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14765" y="3719236"/>
            <a:ext cx="42670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Keterangan</a:t>
            </a:r>
            <a:r>
              <a:rPr lang="en-US" b="1" dirty="0"/>
              <a:t>:</a:t>
            </a:r>
          </a:p>
          <a:p>
            <a:endParaRPr lang="en-US" b="1" dirty="0"/>
          </a:p>
          <a:p>
            <a:pPr marL="342900" indent="-342900">
              <a:buAutoNum type="alphaLcPeriod"/>
            </a:pPr>
            <a:r>
              <a:rPr lang="en-US" sz="1600" dirty="0" err="1"/>
              <a:t>Reguler</a:t>
            </a:r>
            <a:r>
              <a:rPr lang="en-US" sz="1600" dirty="0"/>
              <a:t>        =   161</a:t>
            </a:r>
          </a:p>
          <a:p>
            <a:pPr marL="342900" indent="-342900">
              <a:buAutoNum type="alphaLcPeriod"/>
            </a:pPr>
            <a:r>
              <a:rPr lang="en-US" sz="1600" dirty="0" err="1"/>
              <a:t>Beasiswa</a:t>
            </a:r>
            <a:r>
              <a:rPr lang="en-US" sz="1600" dirty="0"/>
              <a:t>      =  519</a:t>
            </a:r>
          </a:p>
          <a:p>
            <a:pPr marL="342900" indent="-342900">
              <a:buAutoNum type="alphaLcPeriod"/>
            </a:pPr>
            <a:r>
              <a:rPr lang="en-US" sz="1600" dirty="0" err="1"/>
              <a:t>Alih</a:t>
            </a:r>
            <a:r>
              <a:rPr lang="en-US" sz="1600" dirty="0"/>
              <a:t> </a:t>
            </a:r>
            <a:r>
              <a:rPr lang="en-US" sz="1600" dirty="0" err="1"/>
              <a:t>Jenjang</a:t>
            </a:r>
            <a:r>
              <a:rPr lang="en-US" sz="1600" dirty="0"/>
              <a:t> =   15</a:t>
            </a:r>
          </a:p>
          <a:p>
            <a:pPr marL="342900" indent="-342900">
              <a:buAutoNum type="alphaLcPeriod"/>
            </a:pPr>
            <a:r>
              <a:rPr lang="en-US" sz="1600" dirty="0"/>
              <a:t>RPL                 =   23</a:t>
            </a:r>
          </a:p>
          <a:p>
            <a:pPr marL="342900" indent="-342900">
              <a:buAutoNum type="alphaLcPeriod"/>
            </a:pPr>
            <a:r>
              <a:rPr lang="en-US" sz="1600" dirty="0" err="1"/>
              <a:t>Aperti</a:t>
            </a:r>
            <a:r>
              <a:rPr lang="en-US" sz="1600" dirty="0"/>
              <a:t>            =     5</a:t>
            </a:r>
          </a:p>
          <a:p>
            <a:pPr marL="342900" indent="-342900">
              <a:buAutoNum type="alphaLcPeriod"/>
            </a:pPr>
            <a:r>
              <a:rPr lang="en-US" sz="1600" dirty="0"/>
              <a:t>KIP                  = 156 </a:t>
            </a:r>
          </a:p>
        </p:txBody>
      </p:sp>
      <p:sp>
        <p:nvSpPr>
          <p:cNvPr id="5" name="Rectangle 4"/>
          <p:cNvSpPr/>
          <p:nvPr/>
        </p:nvSpPr>
        <p:spPr>
          <a:xfrm>
            <a:off x="987195" y="658026"/>
            <a:ext cx="2995145" cy="410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KINERJA PMB TAHUN 2022</a:t>
            </a:r>
            <a:endParaRPr lang="en-US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1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39" y="1905905"/>
            <a:ext cx="5229199" cy="30335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36792" y="2480862"/>
            <a:ext cx="657225" cy="323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>
                <a:solidFill>
                  <a:sysClr val="windowText" lastClr="000000"/>
                </a:solidFill>
              </a:rPr>
              <a:t>29,98%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550F04-4A2A-4539-BF03-80BEEF2B1E99}"/>
              </a:ext>
            </a:extLst>
          </p:cNvPr>
          <p:cNvSpPr/>
          <p:nvPr/>
        </p:nvSpPr>
        <p:spPr>
          <a:xfrm>
            <a:off x="6958304" y="2888479"/>
            <a:ext cx="4074317" cy="19600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rnd" cmpd="sng" algn="ctr">
            <a:solidFill>
              <a:srgbClr val="052F61">
                <a:shade val="50000"/>
                <a:hueMod val="94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i="0" u="none" strike="noStrike" kern="0" cap="none" spc="0" normalizeH="0" baseline="0" noProof="0" dirty="0">
                <a:ln>
                  <a:noFill/>
                </a:ln>
                <a:solidFill>
                  <a:srgbClr val="03136A"/>
                </a:solidFill>
                <a:effectLst/>
                <a:uLnTx/>
                <a:uFillTx/>
                <a:latin typeface="Century Gothic" panose="020B0502020202020204"/>
              </a:rPr>
              <a:t>PENYEBAB :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lang="id-ID" sz="1600" kern="0" dirty="0">
                <a:solidFill>
                  <a:srgbClr val="03136A"/>
                </a:solidFill>
                <a:latin typeface="Century Gothic" panose="020B0502020202020204"/>
              </a:rPr>
              <a:t>Penurunan penerimaan </a:t>
            </a:r>
            <a:r>
              <a:rPr lang="id-ID" sz="1600" kern="0" dirty="0" smtClean="0">
                <a:solidFill>
                  <a:srgbClr val="03136A"/>
                </a:solidFill>
                <a:latin typeface="Century Gothic" panose="020B0502020202020204"/>
              </a:rPr>
              <a:t>mahasis</a:t>
            </a:r>
            <a:r>
              <a:rPr lang="en-US" sz="1600" kern="0" dirty="0" err="1" smtClean="0">
                <a:solidFill>
                  <a:srgbClr val="03136A"/>
                </a:solidFill>
                <a:latin typeface="Century Gothic" panose="020B0502020202020204"/>
              </a:rPr>
              <a:t>wa</a:t>
            </a:r>
            <a:r>
              <a:rPr lang="id-ID" sz="1600" kern="0" dirty="0" smtClean="0">
                <a:solidFill>
                  <a:srgbClr val="03136A"/>
                </a:solidFill>
                <a:latin typeface="Century Gothic" panose="020B0502020202020204"/>
              </a:rPr>
              <a:t> </a:t>
            </a:r>
            <a:r>
              <a:rPr lang="id-ID" sz="1600" kern="0" dirty="0">
                <a:solidFill>
                  <a:srgbClr val="03136A"/>
                </a:solidFill>
                <a:latin typeface="Century Gothic" panose="020B0502020202020204"/>
              </a:rPr>
              <a:t>baru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kumimoji="0" lang="id-ID" sz="1600" i="0" u="none" strike="noStrike" kern="0" cap="none" spc="0" normalizeH="0" baseline="0" noProof="0" dirty="0">
                <a:ln>
                  <a:noFill/>
                </a:ln>
                <a:solidFill>
                  <a:srgbClr val="03136A"/>
                </a:solidFill>
                <a:effectLst/>
                <a:uLnTx/>
                <a:uFillTx/>
                <a:latin typeface="Century Gothic" panose="020B0502020202020204"/>
              </a:rPr>
              <a:t>Mahasiswa tidak </a:t>
            </a:r>
            <a:r>
              <a:rPr kumimoji="0" lang="id-ID" sz="1600" i="0" u="none" strike="noStrike" kern="0" cap="none" spc="0" normalizeH="0" baseline="0" noProof="0" dirty="0" smtClean="0">
                <a:ln>
                  <a:noFill/>
                </a:ln>
                <a:solidFill>
                  <a:srgbClr val="03136A"/>
                </a:solidFill>
                <a:effectLst/>
                <a:uLnTx/>
                <a:uFillTx/>
                <a:latin typeface="Century Gothic" panose="020B0502020202020204"/>
              </a:rPr>
              <a:t>aktif/keluar</a:t>
            </a:r>
            <a:endParaRPr kumimoji="0" lang="en-US" sz="1600" i="0" u="none" strike="noStrike" kern="0" cap="none" spc="0" normalizeH="0" baseline="0" noProof="0" dirty="0" smtClean="0">
              <a:ln>
                <a:noFill/>
              </a:ln>
              <a:solidFill>
                <a:srgbClr val="03136A"/>
              </a:solidFill>
              <a:effectLst/>
              <a:uLnTx/>
              <a:uFillTx/>
              <a:latin typeface="Century Gothic" panose="020B0502020202020204"/>
            </a:endParaRP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lang="en-US" sz="1600" kern="0" dirty="0" err="1" smtClean="0">
                <a:solidFill>
                  <a:srgbClr val="03136A"/>
                </a:solidFill>
                <a:latin typeface="Century Gothic" panose="020B0502020202020204"/>
              </a:rPr>
              <a:t>Tahun</a:t>
            </a:r>
            <a:r>
              <a:rPr lang="en-US" sz="1600" kern="0" dirty="0" smtClean="0">
                <a:solidFill>
                  <a:srgbClr val="03136A"/>
                </a:solidFill>
                <a:latin typeface="Century Gothic" panose="020B0502020202020204"/>
              </a:rPr>
              <a:t> 2023 </a:t>
            </a:r>
            <a:r>
              <a:rPr lang="en-US" sz="1600" kern="0" dirty="0" err="1" smtClean="0">
                <a:solidFill>
                  <a:srgbClr val="03136A"/>
                </a:solidFill>
                <a:latin typeface="Century Gothic" panose="020B0502020202020204"/>
              </a:rPr>
              <a:t>ditargetkan</a:t>
            </a:r>
            <a:r>
              <a:rPr lang="en-US" sz="1600" kern="0" dirty="0" smtClean="0">
                <a:solidFill>
                  <a:srgbClr val="03136A"/>
                </a:solidFill>
                <a:latin typeface="Century Gothic" panose="020B0502020202020204"/>
              </a:rPr>
              <a:t> 1.500 </a:t>
            </a:r>
            <a:r>
              <a:rPr lang="en-US" sz="1600" kern="0" dirty="0" err="1" smtClean="0">
                <a:solidFill>
                  <a:srgbClr val="03136A"/>
                </a:solidFill>
                <a:latin typeface="Century Gothic" panose="020B0502020202020204"/>
              </a:rPr>
              <a:t>maba</a:t>
            </a:r>
            <a:r>
              <a:rPr lang="en-US" sz="1600" kern="0" dirty="0" smtClean="0">
                <a:solidFill>
                  <a:srgbClr val="03136A"/>
                </a:solidFill>
                <a:latin typeface="Century Gothic" panose="020B0502020202020204"/>
              </a:rPr>
              <a:t> </a:t>
            </a:r>
            <a:r>
              <a:rPr lang="en-US" sz="1600" kern="0" dirty="0" err="1" smtClean="0">
                <a:solidFill>
                  <a:srgbClr val="03136A"/>
                </a:solidFill>
                <a:latin typeface="Century Gothic" panose="020B0502020202020204"/>
              </a:rPr>
              <a:t>dengan</a:t>
            </a:r>
            <a:r>
              <a:rPr lang="en-US" sz="1600" kern="0" dirty="0" smtClean="0">
                <a:solidFill>
                  <a:srgbClr val="03136A"/>
                </a:solidFill>
                <a:latin typeface="Century Gothic" panose="020B0502020202020204"/>
              </a:rPr>
              <a:t> </a:t>
            </a:r>
            <a:r>
              <a:rPr lang="en-US" sz="1600" kern="0" dirty="0" err="1" smtClean="0">
                <a:solidFill>
                  <a:srgbClr val="03136A"/>
                </a:solidFill>
                <a:latin typeface="Century Gothic" panose="020B0502020202020204"/>
              </a:rPr>
              <a:t>pertumbuhan</a:t>
            </a:r>
            <a:r>
              <a:rPr lang="en-US" sz="1600" kern="0" dirty="0" smtClean="0">
                <a:solidFill>
                  <a:srgbClr val="03136A"/>
                </a:solidFill>
                <a:latin typeface="Century Gothic" panose="020B0502020202020204"/>
              </a:rPr>
              <a:t> </a:t>
            </a:r>
            <a:r>
              <a:rPr lang="en-US" sz="1600" kern="0" dirty="0" err="1" smtClean="0">
                <a:solidFill>
                  <a:srgbClr val="03136A"/>
                </a:solidFill>
                <a:latin typeface="Century Gothic" panose="020B0502020202020204"/>
              </a:rPr>
              <a:t>maba</a:t>
            </a:r>
            <a:r>
              <a:rPr lang="en-US" sz="1600" kern="0" dirty="0" smtClean="0">
                <a:solidFill>
                  <a:srgbClr val="03136A"/>
                </a:solidFill>
                <a:latin typeface="Century Gothic" panose="020B0502020202020204"/>
              </a:rPr>
              <a:t> 29,98%</a:t>
            </a:r>
            <a:r>
              <a:rPr kumimoji="0" lang="id-ID" sz="1600" i="0" u="none" strike="noStrike" kern="0" cap="none" spc="0" normalizeH="0" baseline="0" noProof="0" dirty="0" smtClean="0">
                <a:ln>
                  <a:noFill/>
                </a:ln>
                <a:solidFill>
                  <a:srgbClr val="03136A"/>
                </a:solidFill>
                <a:effectLst/>
                <a:uLnTx/>
                <a:uFillTx/>
                <a:latin typeface="Century Gothic" panose="020B0502020202020204"/>
              </a:rPr>
              <a:t> </a:t>
            </a:r>
            <a:endParaRPr kumimoji="0" lang="id-ID" sz="1600" i="0" u="none" strike="noStrike" kern="0" cap="none" spc="0" normalizeH="0" baseline="0" noProof="0" dirty="0">
              <a:ln>
                <a:noFill/>
              </a:ln>
              <a:solidFill>
                <a:srgbClr val="03136A"/>
              </a:solidFill>
              <a:effectLst/>
              <a:uLnTx/>
              <a:uFillTx/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001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1214</Words>
  <Application>Microsoft Office PowerPoint</Application>
  <PresentationFormat>Widescreen</PresentationFormat>
  <Paragraphs>311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SimSun</vt:lpstr>
      <vt:lpstr>Aharoni</vt:lpstr>
      <vt:lpstr>Arial</vt:lpstr>
      <vt:lpstr>Bahnschrift SemiCondensed</vt:lpstr>
      <vt:lpstr>Calibri</vt:lpstr>
      <vt:lpstr>Calibri Light</vt:lpstr>
      <vt:lpstr>Century Gothic</vt:lpstr>
      <vt:lpstr>Kristen ITC</vt:lpstr>
      <vt:lpstr>Times New Roman</vt:lpstr>
      <vt:lpstr>Wingdings</vt:lpstr>
      <vt:lpstr>Office Theme</vt:lpstr>
      <vt:lpstr>Custom Design</vt:lpstr>
      <vt:lpstr>think-cell Slide</vt:lpstr>
      <vt:lpstr>CorelDraw.Graphic.17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Aziz</dc:creator>
  <cp:lastModifiedBy>Aziz</cp:lastModifiedBy>
  <cp:revision>108</cp:revision>
  <dcterms:created xsi:type="dcterms:W3CDTF">2022-12-16T06:23:58Z</dcterms:created>
  <dcterms:modified xsi:type="dcterms:W3CDTF">2022-12-22T04:41:42Z</dcterms:modified>
</cp:coreProperties>
</file>